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3"/>
  </p:notesMasterIdLst>
  <p:sldIdLst>
    <p:sldId id="506" r:id="rId2"/>
    <p:sldId id="334" r:id="rId3"/>
    <p:sldId id="475" r:id="rId4"/>
    <p:sldId id="476" r:id="rId5"/>
    <p:sldId id="477" r:id="rId6"/>
    <p:sldId id="478" r:id="rId7"/>
    <p:sldId id="479" r:id="rId8"/>
    <p:sldId id="480" r:id="rId9"/>
    <p:sldId id="481" r:id="rId10"/>
    <p:sldId id="256" r:id="rId11"/>
    <p:sldId id="263" r:id="rId12"/>
    <p:sldId id="416" r:id="rId13"/>
    <p:sldId id="417" r:id="rId14"/>
    <p:sldId id="418" r:id="rId15"/>
    <p:sldId id="419" r:id="rId16"/>
    <p:sldId id="420" r:id="rId17"/>
    <p:sldId id="483" r:id="rId18"/>
    <p:sldId id="484" r:id="rId19"/>
    <p:sldId id="422" r:id="rId20"/>
    <p:sldId id="421" r:id="rId21"/>
    <p:sldId id="424" r:id="rId22"/>
    <p:sldId id="425" r:id="rId23"/>
    <p:sldId id="426" r:id="rId24"/>
    <p:sldId id="427" r:id="rId25"/>
    <p:sldId id="428" r:id="rId26"/>
    <p:sldId id="430" r:id="rId27"/>
    <p:sldId id="431" r:id="rId28"/>
    <p:sldId id="485" r:id="rId29"/>
    <p:sldId id="429" r:id="rId30"/>
    <p:sldId id="435" r:id="rId31"/>
    <p:sldId id="433" r:id="rId32"/>
    <p:sldId id="434" r:id="rId33"/>
    <p:sldId id="432" r:id="rId34"/>
    <p:sldId id="437" r:id="rId35"/>
    <p:sldId id="438" r:id="rId36"/>
    <p:sldId id="439" r:id="rId37"/>
    <p:sldId id="440" r:id="rId38"/>
    <p:sldId id="441" r:id="rId39"/>
    <p:sldId id="442" r:id="rId40"/>
    <p:sldId id="486" r:id="rId41"/>
    <p:sldId id="443" r:id="rId42"/>
    <p:sldId id="487" r:id="rId43"/>
    <p:sldId id="488" r:id="rId44"/>
    <p:sldId id="489" r:id="rId45"/>
    <p:sldId id="446" r:id="rId46"/>
    <p:sldId id="444" r:id="rId47"/>
    <p:sldId id="447" r:id="rId48"/>
    <p:sldId id="490" r:id="rId49"/>
    <p:sldId id="448" r:id="rId50"/>
    <p:sldId id="445" r:id="rId51"/>
    <p:sldId id="449" r:id="rId52"/>
    <p:sldId id="507" r:id="rId53"/>
    <p:sldId id="508" r:id="rId54"/>
    <p:sldId id="509" r:id="rId55"/>
    <p:sldId id="510" r:id="rId56"/>
    <p:sldId id="511" r:id="rId57"/>
    <p:sldId id="512" r:id="rId58"/>
    <p:sldId id="513" r:id="rId59"/>
    <p:sldId id="514" r:id="rId60"/>
    <p:sldId id="515" r:id="rId61"/>
    <p:sldId id="516" r:id="rId62"/>
    <p:sldId id="517" r:id="rId63"/>
    <p:sldId id="518" r:id="rId64"/>
    <p:sldId id="519" r:id="rId65"/>
    <p:sldId id="520" r:id="rId66"/>
    <p:sldId id="521" r:id="rId67"/>
    <p:sldId id="522" r:id="rId68"/>
    <p:sldId id="523" r:id="rId69"/>
    <p:sldId id="524" r:id="rId70"/>
    <p:sldId id="525" r:id="rId71"/>
    <p:sldId id="526" r:id="rId72"/>
    <p:sldId id="458" r:id="rId73"/>
    <p:sldId id="452" r:id="rId74"/>
    <p:sldId id="460" r:id="rId75"/>
    <p:sldId id="461" r:id="rId76"/>
    <p:sldId id="462" r:id="rId77"/>
    <p:sldId id="463" r:id="rId78"/>
    <p:sldId id="464" r:id="rId79"/>
    <p:sldId id="499" r:id="rId80"/>
    <p:sldId id="500" r:id="rId81"/>
    <p:sldId id="501" r:id="rId82"/>
    <p:sldId id="502" r:id="rId83"/>
    <p:sldId id="504" r:id="rId84"/>
    <p:sldId id="503" r:id="rId85"/>
    <p:sldId id="465" r:id="rId86"/>
    <p:sldId id="466" r:id="rId87"/>
    <p:sldId id="533" r:id="rId88"/>
    <p:sldId id="467" r:id="rId89"/>
    <p:sldId id="527" r:id="rId90"/>
    <p:sldId id="528" r:id="rId91"/>
    <p:sldId id="468" r:id="rId92"/>
    <p:sldId id="529" r:id="rId93"/>
    <p:sldId id="530" r:id="rId94"/>
    <p:sldId id="472" r:id="rId95"/>
    <p:sldId id="532" r:id="rId96"/>
    <p:sldId id="531" r:id="rId97"/>
    <p:sldId id="473" r:id="rId98"/>
    <p:sldId id="471" r:id="rId99"/>
    <p:sldId id="534" r:id="rId100"/>
    <p:sldId id="470" r:id="rId101"/>
    <p:sldId id="399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3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D0FB93-27B3-453F-BB54-88B02973B207}" type="datetimeFigureOut">
              <a:rPr lang="ko-KR" altLang="en-US" smtClean="0"/>
              <a:t>2019-10-03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F74CC5-2B89-451C-84C0-50BD9AF55E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406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7C4B85-3952-4CAB-8944-333D9FE4E576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623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141A-D0EC-43D8-8832-887F324A2502}" type="datetimeFigureOut">
              <a:rPr lang="ko-KR" altLang="en-US" smtClean="0"/>
              <a:t>2019-10-03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AA321-5DB3-4A7D-BEA2-4735E3153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144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141A-D0EC-43D8-8832-887F324A2502}" type="datetimeFigureOut">
              <a:rPr lang="ko-KR" altLang="en-US" smtClean="0"/>
              <a:t>2019-10-03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AA321-5DB3-4A7D-BEA2-4735E3153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074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141A-D0EC-43D8-8832-887F324A2502}" type="datetimeFigureOut">
              <a:rPr lang="ko-KR" altLang="en-US" smtClean="0"/>
              <a:t>2019-10-03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AA321-5DB3-4A7D-BEA2-4735E3153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697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141A-D0EC-43D8-8832-887F324A2502}" type="datetimeFigureOut">
              <a:rPr lang="ko-KR" altLang="en-US" smtClean="0"/>
              <a:t>2019-10-03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AA321-5DB3-4A7D-BEA2-4735E3153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336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4406900"/>
            <a:ext cx="10515600" cy="1362075"/>
          </a:xfrm>
        </p:spPr>
        <p:txBody>
          <a:bodyPr anchor="t"/>
          <a:lstStyle>
            <a:lvl1pPr>
              <a:defRPr sz="4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906713"/>
            <a:ext cx="105156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141A-D0EC-43D8-8832-887F324A2502}" type="datetimeFigureOut">
              <a:rPr lang="ko-KR" altLang="en-US" smtClean="0"/>
              <a:t>2019-10-03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AA321-5DB3-4A7D-BEA2-4735E3153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839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0863"/>
            <a:ext cx="5181600" cy="4351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0863"/>
            <a:ext cx="5181600" cy="4351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141A-D0EC-43D8-8832-887F324A2502}" type="datetimeFigureOut">
              <a:rPr lang="ko-KR" altLang="en-US" smtClean="0"/>
              <a:t>2019-10-03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AA321-5DB3-4A7D-BEA2-4735E3153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604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535113"/>
            <a:ext cx="5156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2174875"/>
            <a:ext cx="5156200" cy="399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535113"/>
            <a:ext cx="515778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2174875"/>
            <a:ext cx="5157787" cy="399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141A-D0EC-43D8-8832-887F324A2502}" type="datetimeFigureOut">
              <a:rPr lang="ko-KR" altLang="en-US" smtClean="0"/>
              <a:t>2019-10-03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AA321-5DB3-4A7D-BEA2-4735E3153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152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141A-D0EC-43D8-8832-887F324A2502}" type="datetimeFigureOut">
              <a:rPr lang="ko-KR" altLang="en-US" smtClean="0"/>
              <a:t>2019-10-03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AA321-5DB3-4A7D-BEA2-4735E3153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223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141A-D0EC-43D8-8832-887F324A2502}" type="datetimeFigureOut">
              <a:rPr lang="ko-KR" altLang="en-US" smtClean="0"/>
              <a:t>2019-10-03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AA321-5DB3-4A7D-BEA2-4735E3153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929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685800"/>
            <a:ext cx="4013200" cy="1160463"/>
          </a:xfrm>
        </p:spPr>
        <p:txBody>
          <a:bodyPr anchor="b"/>
          <a:lstStyle>
            <a:lvl1pPr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6663" y="685800"/>
            <a:ext cx="6300787" cy="54864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1850" y="1846263"/>
            <a:ext cx="4013200" cy="432593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141A-D0EC-43D8-8832-887F324A2502}" type="datetimeFigureOut">
              <a:rPr lang="ko-KR" altLang="en-US" smtClean="0"/>
              <a:t>2019-10-03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AA321-5DB3-4A7D-BEA2-4735E3153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374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5075" y="4800600"/>
            <a:ext cx="7177088" cy="566738"/>
          </a:xfrm>
        </p:spPr>
        <p:txBody>
          <a:bodyPr anchor="b"/>
          <a:lstStyle>
            <a:lvl1pPr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05075" y="685800"/>
            <a:ext cx="7177088" cy="4041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5075" y="5367338"/>
            <a:ext cx="717708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141A-D0EC-43D8-8832-887F324A2502}" type="datetimeFigureOut">
              <a:rPr lang="ko-KR" altLang="en-US" smtClean="0"/>
              <a:t>2019-10-03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AA321-5DB3-4A7D-BEA2-4735E3153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052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746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0863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FD141A-D0EC-43D8-8832-887F324A2502}" type="datetimeFigureOut">
              <a:rPr lang="ko-KR" altLang="en-US" smtClean="0"/>
              <a:t>2019-10-03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AA321-5DB3-4A7D-BEA2-4735E3153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449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irish07@korea.ac.k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mailto:saga9017@korea.ac.kr" TargetMode="External"/><Relationship Id="rId2" Type="http://schemas.openxmlformats.org/officeDocument/2006/relationships/hyperlink" Target="mailto:irish07@korea.ac.kr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2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7.png"/><Relationship Id="rId7" Type="http://schemas.openxmlformats.org/officeDocument/2006/relationships/image" Target="../media/image23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8.png"/><Relationship Id="rId4" Type="http://schemas.openxmlformats.org/officeDocument/2006/relationships/image" Target="../media/image2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0.png"/><Relationship Id="rId7" Type="http://schemas.openxmlformats.org/officeDocument/2006/relationships/image" Target="../media/image51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0.png"/><Relationship Id="rId11" Type="http://schemas.openxmlformats.org/officeDocument/2006/relationships/image" Target="../media/image55.png"/><Relationship Id="rId5" Type="http://schemas.openxmlformats.org/officeDocument/2006/relationships/image" Target="../media/image490.png"/><Relationship Id="rId10" Type="http://schemas.openxmlformats.org/officeDocument/2006/relationships/image" Target="../media/image54.png"/><Relationship Id="rId4" Type="http://schemas.openxmlformats.org/officeDocument/2006/relationships/image" Target="../media/image480.png"/><Relationship Id="rId9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7.png"/><Relationship Id="rId7" Type="http://schemas.openxmlformats.org/officeDocument/2006/relationships/image" Target="../media/image5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54.png"/><Relationship Id="rId4" Type="http://schemas.openxmlformats.org/officeDocument/2006/relationships/image" Target="../media/image480.png"/><Relationship Id="rId9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57.png"/><Relationship Id="rId7" Type="http://schemas.openxmlformats.org/officeDocument/2006/relationships/image" Target="../media/image51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image" Target="../media/image56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2.png"/><Relationship Id="rId5" Type="http://schemas.openxmlformats.org/officeDocument/2006/relationships/image" Target="../media/image58.png"/><Relationship Id="rId15" Type="http://schemas.openxmlformats.org/officeDocument/2006/relationships/image" Target="../media/image66.png"/><Relationship Id="rId10" Type="http://schemas.openxmlformats.org/officeDocument/2006/relationships/image" Target="../media/image54.png"/><Relationship Id="rId19" Type="http://schemas.openxmlformats.org/officeDocument/2006/relationships/image" Target="../media/image70.png"/><Relationship Id="rId4" Type="http://schemas.openxmlformats.org/officeDocument/2006/relationships/image" Target="../media/image480.png"/><Relationship Id="rId9" Type="http://schemas.openxmlformats.org/officeDocument/2006/relationships/image" Target="../media/image61.png"/><Relationship Id="rId14" Type="http://schemas.openxmlformats.org/officeDocument/2006/relationships/image" Target="../media/image6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74.png"/><Relationship Id="rId18" Type="http://schemas.openxmlformats.org/officeDocument/2006/relationships/image" Target="../media/image67.png"/><Relationship Id="rId3" Type="http://schemas.openxmlformats.org/officeDocument/2006/relationships/image" Target="../media/image57.png"/><Relationship Id="rId21" Type="http://schemas.openxmlformats.org/officeDocument/2006/relationships/image" Target="../media/image70.png"/><Relationship Id="rId7" Type="http://schemas.openxmlformats.org/officeDocument/2006/relationships/image" Target="../media/image51.png"/><Relationship Id="rId12" Type="http://schemas.openxmlformats.org/officeDocument/2006/relationships/image" Target="../media/image73.png"/><Relationship Id="rId17" Type="http://schemas.openxmlformats.org/officeDocument/2006/relationships/image" Target="../media/image66.png"/><Relationship Id="rId2" Type="http://schemas.openxmlformats.org/officeDocument/2006/relationships/image" Target="../media/image56.png"/><Relationship Id="rId16" Type="http://schemas.openxmlformats.org/officeDocument/2006/relationships/image" Target="../media/image77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72.png"/><Relationship Id="rId5" Type="http://schemas.openxmlformats.org/officeDocument/2006/relationships/image" Target="../media/image58.png"/><Relationship Id="rId15" Type="http://schemas.openxmlformats.org/officeDocument/2006/relationships/image" Target="../media/image76.png"/><Relationship Id="rId10" Type="http://schemas.openxmlformats.org/officeDocument/2006/relationships/image" Target="../media/image54.png"/><Relationship Id="rId19" Type="http://schemas.openxmlformats.org/officeDocument/2006/relationships/image" Target="../media/image68.png"/><Relationship Id="rId4" Type="http://schemas.openxmlformats.org/officeDocument/2006/relationships/image" Target="../media/image480.png"/><Relationship Id="rId9" Type="http://schemas.openxmlformats.org/officeDocument/2006/relationships/image" Target="../media/image61.png"/><Relationship Id="rId14" Type="http://schemas.openxmlformats.org/officeDocument/2006/relationships/image" Target="../media/image75.png"/><Relationship Id="rId22" Type="http://schemas.openxmlformats.org/officeDocument/2006/relationships/image" Target="../media/image7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57.png"/><Relationship Id="rId21" Type="http://schemas.openxmlformats.org/officeDocument/2006/relationships/image" Target="../media/image68.png"/><Relationship Id="rId7" Type="http://schemas.openxmlformats.org/officeDocument/2006/relationships/image" Target="../media/image51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image" Target="../media/image56.png"/><Relationship Id="rId16" Type="http://schemas.openxmlformats.org/officeDocument/2006/relationships/image" Target="../media/image82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72.png"/><Relationship Id="rId24" Type="http://schemas.openxmlformats.org/officeDocument/2006/relationships/image" Target="../media/image71.png"/><Relationship Id="rId5" Type="http://schemas.openxmlformats.org/officeDocument/2006/relationships/image" Target="../media/image58.png"/><Relationship Id="rId15" Type="http://schemas.openxmlformats.org/officeDocument/2006/relationships/image" Target="../media/image81.png"/><Relationship Id="rId23" Type="http://schemas.openxmlformats.org/officeDocument/2006/relationships/image" Target="../media/image70.png"/><Relationship Id="rId10" Type="http://schemas.openxmlformats.org/officeDocument/2006/relationships/image" Target="../media/image54.png"/><Relationship Id="rId19" Type="http://schemas.openxmlformats.org/officeDocument/2006/relationships/image" Target="../media/image66.png"/><Relationship Id="rId4" Type="http://schemas.openxmlformats.org/officeDocument/2006/relationships/image" Target="../media/image480.png"/><Relationship Id="rId9" Type="http://schemas.openxmlformats.org/officeDocument/2006/relationships/image" Target="../media/image61.png"/><Relationship Id="rId14" Type="http://schemas.openxmlformats.org/officeDocument/2006/relationships/image" Target="../media/image80.png"/><Relationship Id="rId22" Type="http://schemas.openxmlformats.org/officeDocument/2006/relationships/image" Target="../media/image69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81.png"/><Relationship Id="rId3" Type="http://schemas.openxmlformats.org/officeDocument/2006/relationships/image" Target="../media/image57.png"/><Relationship Id="rId7" Type="http://schemas.openxmlformats.org/officeDocument/2006/relationships/image" Target="../media/image51.png"/><Relationship Id="rId12" Type="http://schemas.openxmlformats.org/officeDocument/2006/relationships/image" Target="../media/image78.png"/><Relationship Id="rId2" Type="http://schemas.openxmlformats.org/officeDocument/2006/relationships/image" Target="../media/image56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72.png"/><Relationship Id="rId5" Type="http://schemas.openxmlformats.org/officeDocument/2006/relationships/image" Target="../media/image58.png"/><Relationship Id="rId15" Type="http://schemas.openxmlformats.org/officeDocument/2006/relationships/image" Target="../media/image85.png"/><Relationship Id="rId10" Type="http://schemas.openxmlformats.org/officeDocument/2006/relationships/image" Target="../media/image54.png"/><Relationship Id="rId4" Type="http://schemas.openxmlformats.org/officeDocument/2006/relationships/image" Target="../media/image480.png"/><Relationship Id="rId9" Type="http://schemas.openxmlformats.org/officeDocument/2006/relationships/image" Target="../media/image61.png"/><Relationship Id="rId14" Type="http://schemas.openxmlformats.org/officeDocument/2006/relationships/image" Target="../media/image8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png"/><Relationship Id="rId2" Type="http://schemas.openxmlformats.org/officeDocument/2006/relationships/image" Target="../media/image80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1.png"/><Relationship Id="rId2" Type="http://schemas.openxmlformats.org/officeDocument/2006/relationships/image" Target="../media/image8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0.png"/><Relationship Id="rId4" Type="http://schemas.openxmlformats.org/officeDocument/2006/relationships/image" Target="../media/image9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0.png"/><Relationship Id="rId4" Type="http://schemas.openxmlformats.org/officeDocument/2006/relationships/image" Target="../media/image9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gif"/><Relationship Id="rId2" Type="http://schemas.openxmlformats.org/officeDocument/2006/relationships/image" Target="../media/image9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gi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ytorch/pytorch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860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3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0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5" Type="http://schemas.openxmlformats.org/officeDocument/2006/relationships/image" Target="../media/image12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Relationship Id="rId14" Type="http://schemas.openxmlformats.org/officeDocument/2006/relationships/image" Target="../media/image122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5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2" Type="http://schemas.openxmlformats.org/officeDocument/2006/relationships/image" Target="../media/image110.png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24.png"/><Relationship Id="rId5" Type="http://schemas.openxmlformats.org/officeDocument/2006/relationships/image" Target="../media/image113.png"/><Relationship Id="rId15" Type="http://schemas.openxmlformats.org/officeDocument/2006/relationships/image" Target="../media/image127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Relationship Id="rId14" Type="http://schemas.openxmlformats.org/officeDocument/2006/relationships/image" Target="../media/image126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B73F74-8A6F-4E75-B3C6-4ADDD94AED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Word2vec</a:t>
            </a:r>
            <a:endParaRPr lang="ko-KR" altLang="en-US" dirty="0"/>
          </a:p>
        </p:txBody>
      </p:sp>
      <p:sp>
        <p:nvSpPr>
          <p:cNvPr id="3" name="부제목 2"/>
          <p:cNvSpPr txBox="1">
            <a:spLocks/>
          </p:cNvSpPr>
          <p:nvPr/>
        </p:nvSpPr>
        <p:spPr bwMode="auto">
          <a:xfrm>
            <a:off x="3423843" y="5078599"/>
            <a:ext cx="5562600" cy="1569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latinLnBrk="0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Times New Roman" pitchFamily="18" charset="0"/>
              </a:rPr>
              <a:t>박준형</a:t>
            </a:r>
            <a:endParaRPr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Times New Roman" pitchFamily="18" charset="0"/>
            </a:endParaRPr>
          </a:p>
          <a:p>
            <a:pPr algn="ctr" latinLnBrk="0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Times New Roman" pitchFamily="18" charset="0"/>
              </a:rPr>
              <a:t>데이터인텔리전스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Times New Roman" pitchFamily="18" charset="0"/>
              </a:rPr>
              <a:t> 연구실</a:t>
            </a:r>
            <a:endParaRPr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Times New Roman" pitchFamily="18" charset="0"/>
            </a:endParaRPr>
          </a:p>
          <a:p>
            <a:pPr algn="ctr" latinLnBrk="0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endParaRPr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Times New Roman" pitchFamily="18" charset="0"/>
            </a:endParaRPr>
          </a:p>
          <a:p>
            <a:pPr algn="ctr">
              <a:spcBef>
                <a:spcPct val="20000"/>
              </a:spcBef>
              <a:buClr>
                <a:schemeClr val="accent1"/>
              </a:buClr>
              <a:buSzPct val="90000"/>
            </a:pPr>
            <a:r>
              <a:rPr lang="en-US" altLang="ko-KR" sz="2000" dirty="0">
                <a:hlinkClick r:id="rId2"/>
              </a:rPr>
              <a:t>irish07@korea.ac.kr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516357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B73F74-8A6F-4E75-B3C6-4ADDD94AED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Word2vec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98E527B-18D5-415A-B44D-D6C48E40EE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1 - Neural Network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323586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>
            <a:extLst>
              <a:ext uri="{FF2B5EF4-FFF2-40B4-BE49-F238E27FC236}">
                <a16:creationId xmlns:a16="http://schemas.microsoft.com/office/drawing/2014/main" id="{E053F50C-E705-4ED1-9BCC-565655FF040B}"/>
              </a:ext>
            </a:extLst>
          </p:cNvPr>
          <p:cNvSpPr txBox="1">
            <a:spLocks/>
          </p:cNvSpPr>
          <p:nvPr/>
        </p:nvSpPr>
        <p:spPr>
          <a:xfrm>
            <a:off x="838200" y="683174"/>
            <a:ext cx="10515600" cy="94445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dirty="0"/>
              <a:t>Submission</a:t>
            </a:r>
            <a:endParaRPr lang="ko-KR" altLang="en-US" dirty="0"/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77811952-6E5B-4E94-A23D-5CC11E60F1E3}"/>
              </a:ext>
            </a:extLst>
          </p:cNvPr>
          <p:cNvSpPr txBox="1">
            <a:spLocks/>
          </p:cNvSpPr>
          <p:nvPr/>
        </p:nvSpPr>
        <p:spPr>
          <a:xfrm>
            <a:off x="838200" y="1867665"/>
            <a:ext cx="10515600" cy="41337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Due</a:t>
            </a:r>
            <a:r>
              <a:rPr lang="ko-KR" altLang="en-US" dirty="0" smtClean="0"/>
              <a:t> </a:t>
            </a:r>
            <a:r>
              <a:rPr lang="en-US" altLang="ko-KR" dirty="0" smtClean="0"/>
              <a:t>to : ~10/14(</a:t>
            </a:r>
            <a:r>
              <a:rPr lang="ko-KR" altLang="en-US" dirty="0" smtClean="0"/>
              <a:t>월</a:t>
            </a:r>
            <a:r>
              <a:rPr lang="en-US" altLang="ko-KR" dirty="0" smtClean="0"/>
              <a:t>) 23:59:59</a:t>
            </a:r>
            <a:endParaRPr lang="en-US" altLang="ko-KR" dirty="0"/>
          </a:p>
          <a:p>
            <a:r>
              <a:rPr lang="en-US" altLang="ko-KR" dirty="0" smtClean="0"/>
              <a:t>Submission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en-US" altLang="ko-KR" dirty="0" smtClean="0"/>
              <a:t>Online submission on blackboard</a:t>
            </a:r>
            <a:endParaRPr lang="en-US" altLang="ko-KR" dirty="0"/>
          </a:p>
          <a:p>
            <a:r>
              <a:rPr lang="en-US" altLang="ko-KR" dirty="0" smtClean="0"/>
              <a:t>Your submission should include NN.py + Screenshot of Test.py results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 smtClean="0"/>
              <a:t>                </a:t>
            </a:r>
            <a:endParaRPr lang="en-US" altLang="ko-KR" dirty="0"/>
          </a:p>
          <a:p>
            <a:r>
              <a:rPr lang="en-US" altLang="ko-KR" dirty="0" smtClean="0">
                <a:solidFill>
                  <a:srgbClr val="FF0000"/>
                </a:solidFill>
              </a:rPr>
              <a:t>You must implement the components yourself!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 smtClean="0"/>
              <a:t>File name : StudentID_Name.zip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014476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638"/>
            <a:ext cx="10515600" cy="1325562"/>
          </a:xfrm>
        </p:spPr>
        <p:txBody>
          <a:bodyPr/>
          <a:lstStyle/>
          <a:p>
            <a:r>
              <a:rPr lang="en-US" altLang="ko-KR" dirty="0"/>
              <a:t>Q&amp;A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192CA486-02EC-4D20-8BA0-855B3CF56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/>
              <a:t>Data intelligence lab.</a:t>
            </a:r>
          </a:p>
          <a:p>
            <a:r>
              <a:rPr lang="en-US" altLang="ko-KR" dirty="0">
                <a:hlinkClick r:id="rId2"/>
              </a:rPr>
              <a:t>irish07@korea.ac.kr</a:t>
            </a:r>
            <a:r>
              <a:rPr lang="en-US" altLang="ko-KR" dirty="0"/>
              <a:t> (</a:t>
            </a:r>
            <a:r>
              <a:rPr lang="ko-KR" altLang="en-US" dirty="0"/>
              <a:t>박준형</a:t>
            </a:r>
            <a:r>
              <a:rPr lang="en-US" altLang="ko-KR" dirty="0"/>
              <a:t>)</a:t>
            </a:r>
          </a:p>
          <a:p>
            <a:r>
              <a:rPr lang="en-US" altLang="ko-KR" dirty="0">
                <a:hlinkClick r:id="rId3"/>
              </a:rPr>
              <a:t>saga9017@korea.ac.kr</a:t>
            </a:r>
            <a:r>
              <a:rPr lang="en-US" altLang="ko-KR" dirty="0"/>
              <a:t> (</a:t>
            </a:r>
            <a:r>
              <a:rPr lang="ko-KR" altLang="en-US" dirty="0" err="1"/>
              <a:t>이욱진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80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How to Learn</a:t>
            </a:r>
            <a:endParaRPr lang="ko-KR" altLang="en-US" dirty="0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908957" y="4142015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 flipV="1">
            <a:off x="2503714" y="2661558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2696937" y="326027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310492" y="306433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014875" y="3148016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371600" y="3118759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692726" y="312420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334303" y="3524252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054505" y="343104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944118" y="2861585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781175" y="355963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/>
          <p:cNvSpPr/>
          <p:nvPr/>
        </p:nvSpPr>
        <p:spPr>
          <a:xfrm>
            <a:off x="2851040" y="374843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/>
          <p:cNvSpPr/>
          <p:nvPr/>
        </p:nvSpPr>
        <p:spPr>
          <a:xfrm>
            <a:off x="3126921" y="333375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이등변 삼각형 24"/>
          <p:cNvSpPr/>
          <p:nvPr/>
        </p:nvSpPr>
        <p:spPr>
          <a:xfrm>
            <a:off x="3135085" y="3662366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/>
          <p:cNvSpPr/>
          <p:nvPr/>
        </p:nvSpPr>
        <p:spPr>
          <a:xfrm>
            <a:off x="2634516" y="3911715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이등변 삼각형 26"/>
          <p:cNvSpPr/>
          <p:nvPr/>
        </p:nvSpPr>
        <p:spPr>
          <a:xfrm>
            <a:off x="3047999" y="3920222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>
            <a:off x="3581399" y="3588036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/>
          <p:cNvSpPr/>
          <p:nvPr/>
        </p:nvSpPr>
        <p:spPr>
          <a:xfrm>
            <a:off x="3494313" y="302028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686301" y="2300616"/>
            <a:ext cx="6717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/>
              <a:t>Draw a line between circles and triangles!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52666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Learn</a:t>
            </a:r>
            <a:endParaRPr lang="ko-KR" altLang="en-US" dirty="0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908957" y="4142015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 flipV="1">
            <a:off x="2503714" y="2661558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2696937" y="326027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310492" y="306433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014875" y="3148016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371600" y="3118759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692726" y="312420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334303" y="3524252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054505" y="343104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944118" y="2861585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781175" y="355963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/>
          <p:cNvSpPr/>
          <p:nvPr/>
        </p:nvSpPr>
        <p:spPr>
          <a:xfrm>
            <a:off x="2851040" y="374843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/>
          <p:cNvSpPr/>
          <p:nvPr/>
        </p:nvSpPr>
        <p:spPr>
          <a:xfrm>
            <a:off x="3126921" y="333375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이등변 삼각형 24"/>
          <p:cNvSpPr/>
          <p:nvPr/>
        </p:nvSpPr>
        <p:spPr>
          <a:xfrm>
            <a:off x="3135085" y="3662366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/>
          <p:cNvSpPr/>
          <p:nvPr/>
        </p:nvSpPr>
        <p:spPr>
          <a:xfrm>
            <a:off x="2634516" y="3911715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이등변 삼각형 26"/>
          <p:cNvSpPr/>
          <p:nvPr/>
        </p:nvSpPr>
        <p:spPr>
          <a:xfrm>
            <a:off x="3047999" y="3920222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>
            <a:off x="3581399" y="3588036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/>
          <p:cNvSpPr/>
          <p:nvPr/>
        </p:nvSpPr>
        <p:spPr>
          <a:xfrm>
            <a:off x="3494313" y="302028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 flipH="1">
            <a:off x="908957" y="2661558"/>
            <a:ext cx="2846615" cy="239485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686301" y="2300616"/>
            <a:ext cx="67176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/>
              <a:t>Draw a line between circles and triangles!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solidFill>
                  <a:srgbClr val="00B050"/>
                </a:solidFill>
              </a:rPr>
              <a:t>Correct!</a:t>
            </a:r>
            <a:endParaRPr lang="ko-KR" alt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429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Learn</a:t>
            </a:r>
            <a:endParaRPr lang="ko-KR" altLang="en-US" dirty="0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908957" y="4142015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 flipV="1">
            <a:off x="2503714" y="2661558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2696937" y="326027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310492" y="306433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014875" y="3148016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371600" y="3118759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692726" y="312420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334303" y="3524252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054505" y="343104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944118" y="2861585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781175" y="355963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/>
          <p:cNvSpPr/>
          <p:nvPr/>
        </p:nvSpPr>
        <p:spPr>
          <a:xfrm>
            <a:off x="2851040" y="374843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/>
          <p:cNvSpPr/>
          <p:nvPr/>
        </p:nvSpPr>
        <p:spPr>
          <a:xfrm>
            <a:off x="3126921" y="333375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이등변 삼각형 24"/>
          <p:cNvSpPr/>
          <p:nvPr/>
        </p:nvSpPr>
        <p:spPr>
          <a:xfrm>
            <a:off x="3135085" y="3662366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/>
          <p:cNvSpPr/>
          <p:nvPr/>
        </p:nvSpPr>
        <p:spPr>
          <a:xfrm>
            <a:off x="2634516" y="3911715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이등변 삼각형 26"/>
          <p:cNvSpPr/>
          <p:nvPr/>
        </p:nvSpPr>
        <p:spPr>
          <a:xfrm>
            <a:off x="3047999" y="3920222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>
            <a:off x="3581399" y="3588036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/>
          <p:cNvSpPr/>
          <p:nvPr/>
        </p:nvSpPr>
        <p:spPr>
          <a:xfrm>
            <a:off x="3494313" y="302028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 flipH="1">
            <a:off x="908957" y="3401787"/>
            <a:ext cx="3189514" cy="1862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686301" y="2300616"/>
            <a:ext cx="67176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/>
              <a:t>Draw a line between circles and triangles!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solidFill>
                  <a:srgbClr val="FF0000"/>
                </a:solidFill>
              </a:rPr>
              <a:t>Wrong!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573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Learn</a:t>
            </a:r>
            <a:endParaRPr lang="ko-KR" altLang="en-US" dirty="0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908957" y="4142015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 flipV="1">
            <a:off x="2503714" y="2661558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2696937" y="326027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310492" y="306433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014875" y="3148016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371600" y="3118759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692726" y="312420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334303" y="3524252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054505" y="343104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944118" y="2861585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781175" y="355963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/>
          <p:cNvSpPr/>
          <p:nvPr/>
        </p:nvSpPr>
        <p:spPr>
          <a:xfrm>
            <a:off x="2851040" y="374843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/>
          <p:cNvSpPr/>
          <p:nvPr/>
        </p:nvSpPr>
        <p:spPr>
          <a:xfrm>
            <a:off x="3126921" y="333375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이등변 삼각형 24"/>
          <p:cNvSpPr/>
          <p:nvPr/>
        </p:nvSpPr>
        <p:spPr>
          <a:xfrm>
            <a:off x="3135085" y="3662366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/>
          <p:cNvSpPr/>
          <p:nvPr/>
        </p:nvSpPr>
        <p:spPr>
          <a:xfrm>
            <a:off x="2634516" y="3911715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이등변 삼각형 26"/>
          <p:cNvSpPr/>
          <p:nvPr/>
        </p:nvSpPr>
        <p:spPr>
          <a:xfrm>
            <a:off x="3047999" y="3920222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>
            <a:off x="3581399" y="3588036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/>
          <p:cNvSpPr/>
          <p:nvPr/>
        </p:nvSpPr>
        <p:spPr>
          <a:xfrm>
            <a:off x="3494313" y="302028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 flipH="1">
            <a:off x="838200" y="3003099"/>
            <a:ext cx="3260272" cy="9647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686301" y="2300616"/>
            <a:ext cx="70503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/>
              <a:t>Draw a line between circles and triangles!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solidFill>
                  <a:schemeClr val="accent2"/>
                </a:solidFill>
              </a:rPr>
              <a:t>Wrong but better than the previous one</a:t>
            </a:r>
            <a:endParaRPr lang="ko-KR" altLang="en-US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636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</a:t>
            </a:r>
            <a:r>
              <a:rPr lang="en-US" altLang="ko-KR" dirty="0" smtClean="0"/>
              <a:t>Learn</a:t>
            </a:r>
            <a:endParaRPr lang="ko-KR" altLang="en-US" dirty="0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908957" y="4142015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 flipV="1">
            <a:off x="2503714" y="2661558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2696937" y="326027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310492" y="306433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014875" y="3148016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371600" y="3118759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692726" y="312420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334303" y="3524252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054505" y="343104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944118" y="2861585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781175" y="355963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/>
          <p:cNvSpPr/>
          <p:nvPr/>
        </p:nvSpPr>
        <p:spPr>
          <a:xfrm>
            <a:off x="2851040" y="374843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/>
          <p:cNvSpPr/>
          <p:nvPr/>
        </p:nvSpPr>
        <p:spPr>
          <a:xfrm>
            <a:off x="3126921" y="333375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이등변 삼각형 24"/>
          <p:cNvSpPr/>
          <p:nvPr/>
        </p:nvSpPr>
        <p:spPr>
          <a:xfrm>
            <a:off x="3135085" y="3662366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/>
          <p:cNvSpPr/>
          <p:nvPr/>
        </p:nvSpPr>
        <p:spPr>
          <a:xfrm>
            <a:off x="2634516" y="3911715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이등변 삼각형 26"/>
          <p:cNvSpPr/>
          <p:nvPr/>
        </p:nvSpPr>
        <p:spPr>
          <a:xfrm>
            <a:off x="3047999" y="3920222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>
            <a:off x="3581399" y="3588036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/>
          <p:cNvSpPr/>
          <p:nvPr/>
        </p:nvSpPr>
        <p:spPr>
          <a:xfrm>
            <a:off x="3494313" y="302028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 flipH="1">
            <a:off x="908958" y="2737757"/>
            <a:ext cx="3135085" cy="1883229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686301" y="2300616"/>
            <a:ext cx="67176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/>
              <a:t>Draw a line between circles and triangles!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rgbClr val="00B050"/>
                </a:solidFill>
              </a:rPr>
              <a:t>Correct!</a:t>
            </a:r>
            <a:endParaRPr lang="ko-KR" alt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954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Learn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ko-KR" dirty="0" smtClean="0"/>
              <a:t>Make a line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 smtClean="0"/>
              <a:t>Find what is wrong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 smtClean="0"/>
              <a:t>Modify 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8061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 Network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ko-KR" dirty="0" smtClean="0"/>
              <a:t>Evaluation (Multi-Layer Perceptron)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 smtClean="0"/>
              <a:t>Loss and Gradient (Backpropagation)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 smtClean="0"/>
              <a:t>Update (SGD)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9863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 Network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ko-KR" dirty="0" smtClean="0"/>
              <a:t>Evaluation (Multi-Layer Perceptron)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 smtClean="0"/>
              <a:t>Loss and Gradient (Backpropagation)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 smtClean="0"/>
              <a:t>Update (SGD)</a:t>
            </a:r>
            <a:endParaRPr lang="ko-KR" altLang="en-US" dirty="0"/>
          </a:p>
        </p:txBody>
      </p:sp>
      <p:sp>
        <p:nvSpPr>
          <p:cNvPr id="4" name="오른쪽 화살표 3"/>
          <p:cNvSpPr/>
          <p:nvPr/>
        </p:nvSpPr>
        <p:spPr>
          <a:xfrm flipH="1">
            <a:off x="7913717" y="1887365"/>
            <a:ext cx="1113906" cy="49876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687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Perceptron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64749" y="3641271"/>
            <a:ext cx="1426028" cy="7402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/>
              <a:t>Input</a:t>
            </a:r>
            <a:endParaRPr lang="ko-KR" altLang="en-US" sz="2800" dirty="0"/>
          </a:p>
        </p:txBody>
      </p:sp>
      <p:sp>
        <p:nvSpPr>
          <p:cNvPr id="6" name="직사각형 5"/>
          <p:cNvSpPr/>
          <p:nvPr/>
        </p:nvSpPr>
        <p:spPr>
          <a:xfrm>
            <a:off x="9065006" y="3641271"/>
            <a:ext cx="1426028" cy="7402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/>
              <a:t>Output</a:t>
            </a:r>
            <a:endParaRPr lang="ko-KR" altLang="en-US" sz="2800" dirty="0"/>
          </a:p>
        </p:txBody>
      </p:sp>
      <p:cxnSp>
        <p:nvCxnSpPr>
          <p:cNvPr id="8" name="직선 화살표 연결선 7"/>
          <p:cNvCxnSpPr>
            <a:stCxn id="5" idx="3"/>
            <a:endCxn id="6" idx="1"/>
          </p:cNvCxnSpPr>
          <p:nvPr/>
        </p:nvCxnSpPr>
        <p:spPr>
          <a:xfrm>
            <a:off x="2990777" y="4011385"/>
            <a:ext cx="60742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4904014" y="3292929"/>
            <a:ext cx="2220686" cy="1447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600" dirty="0" smtClean="0"/>
              <a:t>Transform</a:t>
            </a:r>
            <a:endParaRPr lang="ko-KR" altLang="en-US" sz="2600" dirty="0"/>
          </a:p>
        </p:txBody>
      </p:sp>
    </p:spTree>
    <p:extLst>
      <p:ext uri="{BB962C8B-B14F-4D97-AF65-F5344CB8AC3E}">
        <p14:creationId xmlns:p14="http://schemas.microsoft.com/office/powerpoint/2010/main" val="3548040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638"/>
            <a:ext cx="10515600" cy="1325562"/>
          </a:xfrm>
        </p:spPr>
        <p:txBody>
          <a:bodyPr/>
          <a:lstStyle/>
          <a:p>
            <a:r>
              <a:rPr lang="en-US" altLang="ko-KR" dirty="0" smtClean="0"/>
              <a:t>Class Lab - Schedule &amp; Assignment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192CA486-02EC-4D20-8BA0-855B3CF56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672" y="1946048"/>
            <a:ext cx="10515600" cy="435133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ko-KR" dirty="0" smtClean="0"/>
              <a:t>Neural Network Introduction (~10/14)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2. Skip-gram </a:t>
            </a:r>
            <a:r>
              <a:rPr lang="en-US" altLang="ko-KR" dirty="0"/>
              <a:t>/ </a:t>
            </a:r>
            <a:r>
              <a:rPr lang="en-US" altLang="ko-KR" dirty="0" smtClean="0"/>
              <a:t>CBOW (~10/28)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(Basic) </a:t>
            </a:r>
            <a:r>
              <a:rPr lang="en-US" altLang="ko-KR" dirty="0" err="1" smtClean="0"/>
              <a:t>Softmax</a:t>
            </a: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3</a:t>
            </a:r>
            <a:r>
              <a:rPr lang="en-US" altLang="ko-KR" dirty="0"/>
              <a:t>. Hierarchical </a:t>
            </a:r>
            <a:r>
              <a:rPr lang="en-US" altLang="ko-KR" dirty="0" err="1"/>
              <a:t>Softmax</a:t>
            </a:r>
            <a:r>
              <a:rPr lang="en-US" altLang="ko-KR" dirty="0"/>
              <a:t> / Negative </a:t>
            </a:r>
            <a:r>
              <a:rPr lang="en-US" altLang="ko-KR" dirty="0" smtClean="0"/>
              <a:t>sampling (~11/11)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Subsampling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23504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Perceptron</a:t>
            </a:r>
            <a:endParaRPr lang="ko-KR" altLang="en-US" dirty="0"/>
          </a:p>
        </p:txBody>
      </p:sp>
      <p:pic>
        <p:nvPicPr>
          <p:cNvPr id="1026" name="Picture 2" descr="Image result for neur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87" y="2343961"/>
            <a:ext cx="5547436" cy="369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neur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43961"/>
            <a:ext cx="5981700" cy="375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805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Perceptron</a:t>
            </a:r>
            <a:endParaRPr lang="ko-KR" altLang="en-US" dirty="0"/>
          </a:p>
        </p:txBody>
      </p:sp>
      <p:pic>
        <p:nvPicPr>
          <p:cNvPr id="2050" name="Picture 2" descr="Image result for perceptr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88947"/>
            <a:ext cx="6305095" cy="350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255626" y="4006736"/>
            <a:ext cx="4689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Weighted Sum + Nonlinear Function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57965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Perceptron</a:t>
            </a:r>
            <a:endParaRPr lang="ko-KR" altLang="en-US" dirty="0"/>
          </a:p>
        </p:txBody>
      </p:sp>
      <p:pic>
        <p:nvPicPr>
          <p:cNvPr id="2050" name="Picture 2" descr="Image result for perceptr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88947"/>
            <a:ext cx="6305095" cy="350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260771" y="2721428"/>
                <a:ext cx="45124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771" y="2721428"/>
                <a:ext cx="4512453" cy="369332"/>
              </a:xfrm>
              <a:prstGeom prst="rect">
                <a:avLst/>
              </a:prstGeom>
              <a:blipFill>
                <a:blip r:embed="rId3"/>
                <a:stretch>
                  <a:fillRect l="-405" r="-1081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1350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Perceptron</a:t>
            </a:r>
            <a:endParaRPr lang="ko-KR" altLang="en-US" dirty="0"/>
          </a:p>
        </p:txBody>
      </p:sp>
      <p:pic>
        <p:nvPicPr>
          <p:cNvPr id="2050" name="Picture 2" descr="Image result for perceptr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88947"/>
            <a:ext cx="6305095" cy="350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260771" y="2721428"/>
                <a:ext cx="45124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771" y="2721428"/>
                <a:ext cx="4512453" cy="369332"/>
              </a:xfrm>
              <a:prstGeom prst="rect">
                <a:avLst/>
              </a:prstGeom>
              <a:blipFill>
                <a:blip r:embed="rId3"/>
                <a:stretch>
                  <a:fillRect l="-405" r="-1081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315199" y="3505200"/>
                <a:ext cx="16791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𝑾𝑿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199" y="3505200"/>
                <a:ext cx="1679113" cy="369332"/>
              </a:xfrm>
              <a:prstGeom prst="rect">
                <a:avLst/>
              </a:prstGeom>
              <a:blipFill>
                <a:blip r:embed="rId4"/>
                <a:stretch>
                  <a:fillRect l="-1818" r="-363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966857" y="4951802"/>
                <a:ext cx="32734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857" y="4951802"/>
                <a:ext cx="3273460" cy="369332"/>
              </a:xfrm>
              <a:prstGeom prst="rect">
                <a:avLst/>
              </a:prstGeom>
              <a:blipFill>
                <a:blip r:embed="rId5"/>
                <a:stretch>
                  <a:fillRect l="-111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0626722" y="4524581"/>
                <a:ext cx="1249573" cy="11738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722" y="4524581"/>
                <a:ext cx="1249573" cy="11738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8243732" y="6075722"/>
            <a:ext cx="2814873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400" dirty="0" smtClean="0"/>
              <a:t>Matrix Multiplication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20002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Perceptron</a:t>
            </a:r>
            <a:endParaRPr lang="ko-KR" altLang="en-US" dirty="0"/>
          </a:p>
        </p:txBody>
      </p:sp>
      <p:pic>
        <p:nvPicPr>
          <p:cNvPr id="2050" name="Picture 2" descr="Image result for perceptr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88947"/>
            <a:ext cx="6305095" cy="350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260771" y="2721428"/>
                <a:ext cx="45124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771" y="2721428"/>
                <a:ext cx="4512453" cy="369332"/>
              </a:xfrm>
              <a:prstGeom prst="rect">
                <a:avLst/>
              </a:prstGeom>
              <a:blipFill>
                <a:blip r:embed="rId3"/>
                <a:stretch>
                  <a:fillRect l="-405" r="-1081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315199" y="3505200"/>
                <a:ext cx="16791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𝑾𝑿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199" y="3505200"/>
                <a:ext cx="1679114" cy="369332"/>
              </a:xfrm>
              <a:prstGeom prst="rect">
                <a:avLst/>
              </a:prstGeom>
              <a:blipFill>
                <a:blip r:embed="rId4"/>
                <a:stretch>
                  <a:fillRect l="-1818" r="-363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315199" y="4288972"/>
                <a:ext cx="4372158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1                (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0                      </m:t>
                              </m:r>
                              <m:d>
                                <m:d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𝑒𝑙𝑠𝑒</m:t>
                                  </m:r>
                                </m:e>
                              </m:d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199" y="4288972"/>
                <a:ext cx="4372158" cy="8238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8244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Perceptron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Perceptron can deal with </a:t>
            </a:r>
            <a:r>
              <a:rPr lang="en-US" altLang="ko-KR" dirty="0" smtClean="0">
                <a:solidFill>
                  <a:srgbClr val="FF0000"/>
                </a:solidFill>
              </a:rPr>
              <a:t>linearly separable</a:t>
            </a:r>
            <a:r>
              <a:rPr lang="en-US" altLang="ko-KR" dirty="0" smtClean="0"/>
              <a:t> problems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4294414" y="4479472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5889171" y="2999015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6082394" y="359773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695949" y="3401787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400332" y="348547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757057" y="3456216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078183" y="346166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719760" y="3861709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439962" y="376850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5329575" y="3199042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166632" y="3897087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이등변 삼각형 17"/>
          <p:cNvSpPr/>
          <p:nvPr/>
        </p:nvSpPr>
        <p:spPr>
          <a:xfrm>
            <a:off x="6236497" y="4085887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>
            <a:off x="6512378" y="367121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>
            <a:off x="6520542" y="399982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/>
          <p:nvPr/>
        </p:nvSpPr>
        <p:spPr>
          <a:xfrm>
            <a:off x="6019973" y="4249172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/>
          <p:cNvSpPr/>
          <p:nvPr/>
        </p:nvSpPr>
        <p:spPr>
          <a:xfrm>
            <a:off x="6433456" y="4257679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/>
          <p:cNvSpPr/>
          <p:nvPr/>
        </p:nvSpPr>
        <p:spPr>
          <a:xfrm>
            <a:off x="6966856" y="392549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/>
          <p:cNvSpPr/>
          <p:nvPr/>
        </p:nvSpPr>
        <p:spPr>
          <a:xfrm>
            <a:off x="6879770" y="3357737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 flipH="1">
            <a:off x="4294414" y="2999015"/>
            <a:ext cx="2846615" cy="239485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314563" y="4257679"/>
                <a:ext cx="18657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𝑾𝑿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4563" y="4257679"/>
                <a:ext cx="1865703" cy="369332"/>
              </a:xfrm>
              <a:prstGeom prst="rect">
                <a:avLst/>
              </a:prstGeom>
              <a:blipFill>
                <a:blip r:embed="rId2"/>
                <a:stretch>
                  <a:fillRect l="-1961" r="-654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74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Perceptron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Perceptron can deal with </a:t>
            </a:r>
            <a:r>
              <a:rPr lang="en-US" altLang="ko-KR" dirty="0" smtClean="0">
                <a:solidFill>
                  <a:srgbClr val="FF0000"/>
                </a:solidFill>
              </a:rPr>
              <a:t>linearly separable</a:t>
            </a:r>
            <a:r>
              <a:rPr lang="en-US" altLang="ko-KR" dirty="0" smtClean="0"/>
              <a:t> problems</a:t>
            </a:r>
            <a:endParaRPr lang="ko-KR" altLang="en-US" dirty="0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1741713" y="5753134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V="1">
            <a:off x="1741713" y="2857535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3247189" y="3480368"/>
            <a:ext cx="705443" cy="705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이등변 삼각형 29"/>
          <p:cNvSpPr/>
          <p:nvPr/>
        </p:nvSpPr>
        <p:spPr>
          <a:xfrm>
            <a:off x="1372956" y="5396959"/>
            <a:ext cx="737511" cy="599225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이등변 삼각형 30"/>
          <p:cNvSpPr/>
          <p:nvPr/>
        </p:nvSpPr>
        <p:spPr>
          <a:xfrm>
            <a:off x="1377299" y="3538987"/>
            <a:ext cx="737511" cy="599225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5822253" y="2820953"/>
                <a:ext cx="5342168" cy="14843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ko-KR" sz="2800" dirty="0" smtClean="0"/>
                  <a:t>AND Problem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1          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d>
                              <m:dPr>
                                <m:ctrl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ko-K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d>
                          </m:e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0                      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d>
                              <m:dPr>
                                <m:ctrl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𝑒𝑙𝑠𝑒</m:t>
                                </m:r>
                              </m:e>
                            </m:d>
                            <m:r>
                              <a:rPr lang="en-US" altLang="ko-KR" sz="2800" b="0" i="1">
                                <a:latin typeface="Cambria Math" panose="02040503050406030204" pitchFamily="18" charset="0"/>
                              </a:rPr>
                              <m:t>                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</m:e>
                        </m:eqArr>
                      </m:e>
                    </m:d>
                  </m:oMath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253" y="2820953"/>
                <a:ext cx="5342168" cy="1484381"/>
              </a:xfrm>
              <a:prstGeom prst="rect">
                <a:avLst/>
              </a:prstGeom>
              <a:blipFill>
                <a:blip r:embed="rId2"/>
                <a:stretch>
                  <a:fillRect l="-2055" t="-4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이등변 삼각형 34"/>
          <p:cNvSpPr/>
          <p:nvPr/>
        </p:nvSpPr>
        <p:spPr>
          <a:xfrm>
            <a:off x="3231154" y="5396958"/>
            <a:ext cx="737511" cy="599225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818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Perceptron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Perceptron can deal with </a:t>
            </a:r>
            <a:r>
              <a:rPr lang="en-US" altLang="ko-KR" dirty="0" smtClean="0">
                <a:solidFill>
                  <a:srgbClr val="FF0000"/>
                </a:solidFill>
              </a:rPr>
              <a:t>linearly separable</a:t>
            </a:r>
            <a:r>
              <a:rPr lang="en-US" altLang="ko-KR" dirty="0" smtClean="0"/>
              <a:t> problems</a:t>
            </a:r>
            <a:endParaRPr lang="ko-KR" altLang="en-US" dirty="0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1741713" y="5753134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V="1">
            <a:off x="1741713" y="2857535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3247189" y="3480368"/>
            <a:ext cx="705443" cy="705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이등변 삼각형 29"/>
          <p:cNvSpPr/>
          <p:nvPr/>
        </p:nvSpPr>
        <p:spPr>
          <a:xfrm>
            <a:off x="1372956" y="5396959"/>
            <a:ext cx="737511" cy="599225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이등변 삼각형 30"/>
          <p:cNvSpPr/>
          <p:nvPr/>
        </p:nvSpPr>
        <p:spPr>
          <a:xfrm>
            <a:off x="1377299" y="3538987"/>
            <a:ext cx="737511" cy="599225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5822253" y="2820953"/>
                <a:ext cx="3319114" cy="3970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ko-KR" sz="2800" dirty="0" smtClean="0"/>
                  <a:t>AND Problem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ko-KR" sz="2800" i="1" dirty="0" smtClean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ko-KR" sz="2800" i="1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ko-KR" sz="2800" i="1" dirty="0" smtClean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ko-KR" sz="2800" i="1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ko-KR" sz="2800" i="1" dirty="0" smtClean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ko-KR" sz="2800" i="1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ko-KR" sz="2800" i="1" dirty="0" smtClean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80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−1.5</m:t>
                    </m:r>
                  </m:oMath>
                </a14:m>
                <a:endParaRPr lang="en-US" altLang="ko-KR" sz="2800" dirty="0" smtClean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253" y="2820953"/>
                <a:ext cx="3319114" cy="3970318"/>
              </a:xfrm>
              <a:prstGeom prst="rect">
                <a:avLst/>
              </a:prstGeom>
              <a:blipFill>
                <a:blip r:embed="rId2"/>
                <a:stretch>
                  <a:fillRect l="-3303" t="-1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이등변 삼각형 34"/>
          <p:cNvSpPr/>
          <p:nvPr/>
        </p:nvSpPr>
        <p:spPr>
          <a:xfrm>
            <a:off x="3231154" y="5396958"/>
            <a:ext cx="737511" cy="599225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1496786" y="2820953"/>
            <a:ext cx="3351196" cy="317523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349385" y="3725124"/>
                <a:ext cx="16351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385" y="3725124"/>
                <a:ext cx="1635128" cy="369332"/>
              </a:xfrm>
              <a:prstGeom prst="rect">
                <a:avLst/>
              </a:prstGeom>
              <a:blipFill>
                <a:blip r:embed="rId3"/>
                <a:stretch>
                  <a:fillRect l="-4104" b="-114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615546" y="3602334"/>
                <a:ext cx="1210203" cy="614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5546" y="3602334"/>
                <a:ext cx="1210203" cy="6149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0395185" y="3725124"/>
                <a:ext cx="12741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=−1.5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5185" y="3725124"/>
                <a:ext cx="1274131" cy="369332"/>
              </a:xfrm>
              <a:prstGeom prst="rect">
                <a:avLst/>
              </a:prstGeom>
              <a:blipFill>
                <a:blip r:embed="rId5"/>
                <a:stretch>
                  <a:fillRect l="-5263" r="-6220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타원 4"/>
              <p:cNvSpPr/>
              <p:nvPr/>
            </p:nvSpPr>
            <p:spPr>
              <a:xfrm>
                <a:off x="8054081" y="4561440"/>
                <a:ext cx="607782" cy="607782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2400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2400" dirty="0" smtClean="0">
                  <a:solidFill>
                    <a:schemeClr val="tx1"/>
                  </a:solidFill>
                </a:endParaRPr>
              </a:p>
              <a:p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타원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4081" y="4561440"/>
                <a:ext cx="607782" cy="60778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7076902" y="4627944"/>
                <a:ext cx="5495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902" y="4627944"/>
                <a:ext cx="549574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7071278" y="5419420"/>
                <a:ext cx="5566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1278" y="5419420"/>
                <a:ext cx="556691" cy="461665"/>
              </a:xfrm>
              <a:prstGeom prst="rect">
                <a:avLst/>
              </a:prstGeom>
              <a:blipFill>
                <a:blip r:embed="rId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타원 22"/>
              <p:cNvSpPr/>
              <p:nvPr/>
            </p:nvSpPr>
            <p:spPr>
              <a:xfrm>
                <a:off x="8054081" y="5351414"/>
                <a:ext cx="607782" cy="607782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2400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2400" dirty="0" smtClean="0">
                  <a:solidFill>
                    <a:schemeClr val="tx1"/>
                  </a:solidFill>
                </a:endParaRPr>
              </a:p>
              <a:p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타원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4081" y="5351414"/>
                <a:ext cx="607782" cy="60778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/>
          <p:cNvCxnSpPr>
            <a:stCxn id="6" idx="3"/>
            <a:endCxn id="5" idx="2"/>
          </p:cNvCxnSpPr>
          <p:nvPr/>
        </p:nvCxnSpPr>
        <p:spPr>
          <a:xfrm>
            <a:off x="7626476" y="4858777"/>
            <a:ext cx="427605" cy="65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7" idx="3"/>
            <a:endCxn id="23" idx="2"/>
          </p:cNvCxnSpPr>
          <p:nvPr/>
        </p:nvCxnSpPr>
        <p:spPr>
          <a:xfrm>
            <a:off x="7627969" y="5650253"/>
            <a:ext cx="426112" cy="50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5" idx="6"/>
            <a:endCxn id="37" idx="2"/>
          </p:cNvCxnSpPr>
          <p:nvPr/>
        </p:nvCxnSpPr>
        <p:spPr>
          <a:xfrm>
            <a:off x="8661863" y="4865331"/>
            <a:ext cx="622393" cy="405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3" idx="6"/>
            <a:endCxn id="37" idx="2"/>
          </p:cNvCxnSpPr>
          <p:nvPr/>
        </p:nvCxnSpPr>
        <p:spPr>
          <a:xfrm flipV="1">
            <a:off x="8661863" y="5270982"/>
            <a:ext cx="622393" cy="3843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타원 36"/>
              <p:cNvSpPr/>
              <p:nvPr/>
            </p:nvSpPr>
            <p:spPr>
              <a:xfrm>
                <a:off x="9284256" y="4967091"/>
                <a:ext cx="607782" cy="607782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24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ko-KR" altLang="en-US" sz="2400" dirty="0" smtClean="0">
                    <a:solidFill>
                      <a:schemeClr val="tx1"/>
                    </a:solidFill>
                  </a:rPr>
                  <a:t> </a:t>
                </a:r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타원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4256" y="4967091"/>
                <a:ext cx="607782" cy="60778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/>
          <p:cNvCxnSpPr/>
          <p:nvPr/>
        </p:nvCxnSpPr>
        <p:spPr>
          <a:xfrm>
            <a:off x="9900900" y="5260818"/>
            <a:ext cx="426112" cy="50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직사각형 47"/>
              <p:cNvSpPr/>
              <p:nvPr/>
            </p:nvSpPr>
            <p:spPr>
              <a:xfrm>
                <a:off x="10337486" y="5040149"/>
                <a:ext cx="40793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8" name="직사각형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7486" y="5040149"/>
                <a:ext cx="407932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96897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Perceptron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Perceptron can deal with </a:t>
            </a:r>
            <a:r>
              <a:rPr lang="en-US" altLang="ko-KR" dirty="0" smtClean="0">
                <a:solidFill>
                  <a:srgbClr val="FF0000"/>
                </a:solidFill>
              </a:rPr>
              <a:t>linearly separable</a:t>
            </a:r>
            <a:r>
              <a:rPr lang="en-US" altLang="ko-KR" dirty="0" smtClean="0"/>
              <a:t> problems</a:t>
            </a:r>
            <a:endParaRPr lang="ko-KR" altLang="en-US" dirty="0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1741713" y="5753134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V="1">
            <a:off x="1741713" y="2857535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3247189" y="3480368"/>
            <a:ext cx="705443" cy="705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이등변 삼각형 29"/>
          <p:cNvSpPr/>
          <p:nvPr/>
        </p:nvSpPr>
        <p:spPr>
          <a:xfrm>
            <a:off x="1372956" y="5396959"/>
            <a:ext cx="737511" cy="599225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이등변 삼각형 30"/>
          <p:cNvSpPr/>
          <p:nvPr/>
        </p:nvSpPr>
        <p:spPr>
          <a:xfrm>
            <a:off x="1377299" y="3538987"/>
            <a:ext cx="737511" cy="599225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5822253" y="2820953"/>
                <a:ext cx="3319114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ko-KR" sz="2800" dirty="0" smtClean="0"/>
                  <a:t>AND Problem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80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−1.5</m:t>
                    </m:r>
                  </m:oMath>
                </a14:m>
                <a:endParaRPr lang="en-US" altLang="ko-KR" sz="28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ko-KR" altLang="en-US" sz="28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253" y="2820953"/>
                <a:ext cx="3319114" cy="1384995"/>
              </a:xfrm>
              <a:prstGeom prst="rect">
                <a:avLst/>
              </a:prstGeom>
              <a:blipFill>
                <a:blip r:embed="rId2"/>
                <a:stretch>
                  <a:fillRect l="-3303" t="-44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이등변 삼각형 34"/>
          <p:cNvSpPr/>
          <p:nvPr/>
        </p:nvSpPr>
        <p:spPr>
          <a:xfrm>
            <a:off x="3231154" y="5396958"/>
            <a:ext cx="737511" cy="599225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265242" y="4106863"/>
              <a:ext cx="4114287" cy="2286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71429">
                      <a:extLst>
                        <a:ext uri="{9D8B030D-6E8A-4147-A177-3AD203B41FA5}">
                          <a16:colId xmlns:a16="http://schemas.microsoft.com/office/drawing/2014/main" val="2212614868"/>
                        </a:ext>
                      </a:extLst>
                    </a:gridCol>
                    <a:gridCol w="1371429">
                      <a:extLst>
                        <a:ext uri="{9D8B030D-6E8A-4147-A177-3AD203B41FA5}">
                          <a16:colId xmlns:a16="http://schemas.microsoft.com/office/drawing/2014/main" val="1602580647"/>
                        </a:ext>
                      </a:extLst>
                    </a:gridCol>
                    <a:gridCol w="1371429">
                      <a:extLst>
                        <a:ext uri="{9D8B030D-6E8A-4147-A177-3AD203B41FA5}">
                          <a16:colId xmlns:a16="http://schemas.microsoft.com/office/drawing/2014/main" val="18073141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z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24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d>
                                  <m:d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04091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(0, 0)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-1.5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0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18047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(0, 1)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-0.5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0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01509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(1,</a:t>
                          </a:r>
                          <a:r>
                            <a:rPr lang="en-US" altLang="ko-KR" sz="2400" baseline="0" dirty="0" smtClean="0"/>
                            <a:t> 0)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-0.5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0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4131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(1,</a:t>
                          </a:r>
                          <a:r>
                            <a:rPr lang="en-US" altLang="ko-KR" sz="2400" baseline="0" dirty="0" smtClean="0"/>
                            <a:t> 1)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0.5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1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48900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265242" y="4106863"/>
              <a:ext cx="4114287" cy="2286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71429">
                      <a:extLst>
                        <a:ext uri="{9D8B030D-6E8A-4147-A177-3AD203B41FA5}">
                          <a16:colId xmlns:a16="http://schemas.microsoft.com/office/drawing/2014/main" val="2212614868"/>
                        </a:ext>
                      </a:extLst>
                    </a:gridCol>
                    <a:gridCol w="1371429">
                      <a:extLst>
                        <a:ext uri="{9D8B030D-6E8A-4147-A177-3AD203B41FA5}">
                          <a16:colId xmlns:a16="http://schemas.microsoft.com/office/drawing/2014/main" val="1602580647"/>
                        </a:ext>
                      </a:extLst>
                    </a:gridCol>
                    <a:gridCol w="1371429">
                      <a:extLst>
                        <a:ext uri="{9D8B030D-6E8A-4147-A177-3AD203B41FA5}">
                          <a16:colId xmlns:a16="http://schemas.microsoft.com/office/drawing/2014/main" val="18073141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444" t="-9333" r="-201333" b="-4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z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200889" t="-9333" r="-889" b="-4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040916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(0, 0)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-1.5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0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180472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(0, 1)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-0.5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0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015094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(1,</a:t>
                          </a:r>
                          <a:r>
                            <a:rPr lang="en-US" altLang="ko-KR" sz="2400" baseline="0" dirty="0" smtClean="0"/>
                            <a:t> 0)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-0.5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0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41317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(1,</a:t>
                          </a:r>
                          <a:r>
                            <a:rPr lang="en-US" altLang="ko-KR" sz="2400" baseline="0" dirty="0" smtClean="0"/>
                            <a:t> 1)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0.5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1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489002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" name="직선 연결선 11"/>
          <p:cNvCxnSpPr/>
          <p:nvPr/>
        </p:nvCxnSpPr>
        <p:spPr>
          <a:xfrm>
            <a:off x="1496786" y="2820953"/>
            <a:ext cx="3351196" cy="317523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853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Multi-layer Perceptron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719942" y="5326859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1719942" y="2431260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1367220" y="2864813"/>
            <a:ext cx="705443" cy="705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/>
          <p:nvPr/>
        </p:nvSpPr>
        <p:spPr>
          <a:xfrm>
            <a:off x="1351185" y="4970684"/>
            <a:ext cx="737511" cy="599225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>
            <a:off x="3212642" y="2917921"/>
            <a:ext cx="737511" cy="599225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3228675" y="4974137"/>
            <a:ext cx="705443" cy="705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197930" y="2341593"/>
            <a:ext cx="67176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/>
              <a:t>XOR Problem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/>
              <a:t>Draw a line between circles and triangles!</a:t>
            </a:r>
            <a:endParaRPr lang="ko-KR" altLang="en-US" sz="2800" dirty="0"/>
          </a:p>
        </p:txBody>
      </p:sp>
      <p:cxnSp>
        <p:nvCxnSpPr>
          <p:cNvPr id="33" name="직선 연결선 32"/>
          <p:cNvCxnSpPr/>
          <p:nvPr/>
        </p:nvCxnSpPr>
        <p:spPr>
          <a:xfrm flipH="1">
            <a:off x="1055915" y="3517146"/>
            <a:ext cx="3739242" cy="110081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053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638"/>
            <a:ext cx="10515600" cy="1325562"/>
          </a:xfrm>
        </p:spPr>
        <p:txBody>
          <a:bodyPr/>
          <a:lstStyle/>
          <a:p>
            <a:r>
              <a:rPr lang="en-US" altLang="ko-KR" dirty="0" smtClean="0"/>
              <a:t>Class Lab - Schedule &amp; Assignment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192CA486-02EC-4D20-8BA0-855B3CF56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672" y="1946048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T. </a:t>
            </a:r>
            <a:r>
              <a:rPr lang="en-US" altLang="ko-KR" dirty="0" err="1" smtClean="0"/>
              <a:t>Mikolov</a:t>
            </a:r>
            <a:r>
              <a:rPr lang="en-US" altLang="ko-KR" dirty="0" smtClean="0"/>
              <a:t>, K. Chen, G. </a:t>
            </a:r>
            <a:r>
              <a:rPr lang="en-US" altLang="ko-KR" dirty="0" err="1" smtClean="0"/>
              <a:t>Corrado</a:t>
            </a:r>
            <a:r>
              <a:rPr lang="en-US" altLang="ko-KR" dirty="0" smtClean="0"/>
              <a:t>, J. Dean, “Efficient </a:t>
            </a:r>
            <a:r>
              <a:rPr lang="en-US" altLang="ko-KR" dirty="0"/>
              <a:t>Estimation of Word Representations in Vector </a:t>
            </a:r>
            <a:r>
              <a:rPr lang="en-US" altLang="ko-KR" dirty="0" smtClean="0"/>
              <a:t>Space”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252" y="3171013"/>
            <a:ext cx="6024562" cy="356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546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Multi-layer Perceptron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719942" y="5326859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1719942" y="2431260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1367220" y="2864813"/>
            <a:ext cx="705443" cy="705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/>
          <p:nvPr/>
        </p:nvSpPr>
        <p:spPr>
          <a:xfrm>
            <a:off x="1351185" y="4970684"/>
            <a:ext cx="737511" cy="599225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>
            <a:off x="3212642" y="2917921"/>
            <a:ext cx="737511" cy="599225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3228675" y="4974137"/>
            <a:ext cx="705443" cy="705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942323" y="2348856"/>
            <a:ext cx="724967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/>
              <a:t>XOR Problem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/>
              <a:t>Draw two lines between circles and triangles!</a:t>
            </a:r>
            <a:endParaRPr lang="ko-KR" altLang="en-US" sz="2800" dirty="0"/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1194198" y="2398023"/>
            <a:ext cx="2084614" cy="2685787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>
            <a:off x="2492828" y="3253712"/>
            <a:ext cx="2084614" cy="268578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304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Multi-layer Perceptron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790243" y="2044056"/>
            <a:ext cx="3498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/>
              <a:t>Stack of perceptron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468407" y="6119336"/>
                <a:ext cx="794192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altLang="ko-KR" sz="2400" b="1" dirty="0" smtClean="0"/>
              </a:p>
              <a:p>
                <a:r>
                  <a:rPr lang="en-US" altLang="ko-KR" sz="2400" b="1" dirty="0" smtClean="0"/>
                  <a:t>Size : j</a:t>
                </a:r>
                <a:endParaRPr lang="ko-KR" altLang="en-US" sz="2400" b="1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407" y="6119336"/>
                <a:ext cx="794192" cy="738664"/>
              </a:xfrm>
              <a:prstGeom prst="rect">
                <a:avLst/>
              </a:prstGeom>
              <a:blipFill>
                <a:blip r:embed="rId2"/>
                <a:stretch>
                  <a:fillRect l="-23846" r="-22308" b="-239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Image result for multi-layer perceptr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89" y="1712627"/>
            <a:ext cx="5978526" cy="430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464948" y="3011132"/>
                <a:ext cx="2863091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948" y="3011132"/>
                <a:ext cx="2863091" cy="4168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166576" y="6119336"/>
                <a:ext cx="86312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altLang="ko-KR" sz="2400" b="1" dirty="0" smtClean="0"/>
              </a:p>
              <a:p>
                <a:r>
                  <a:rPr lang="en-US" altLang="ko-KR" sz="2400" b="1" dirty="0" smtClean="0"/>
                  <a:t>Size : k</a:t>
                </a:r>
                <a:endParaRPr lang="ko-KR" altLang="en-US" sz="2400" b="1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576" y="6119336"/>
                <a:ext cx="863121" cy="738664"/>
              </a:xfrm>
              <a:prstGeom prst="rect">
                <a:avLst/>
              </a:prstGeom>
              <a:blipFill>
                <a:blip r:embed="rId5"/>
                <a:stretch>
                  <a:fillRect l="-21127" r="-20423" b="-239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50490" y="6119336"/>
                <a:ext cx="79098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altLang="ko-KR" sz="2400" b="1" dirty="0" smtClean="0"/>
              </a:p>
              <a:p>
                <a:r>
                  <a:rPr lang="en-US" altLang="ko-KR" sz="2400" b="1" dirty="0" smtClean="0"/>
                  <a:t>Size : </a:t>
                </a:r>
                <a:r>
                  <a:rPr lang="en-US" altLang="ko-KR" sz="2400" b="1" dirty="0" err="1" smtClean="0"/>
                  <a:t>i</a:t>
                </a:r>
                <a:endParaRPr lang="ko-KR" altLang="en-US" sz="2400" b="1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90" y="6119336"/>
                <a:ext cx="790986" cy="738664"/>
              </a:xfrm>
              <a:prstGeom prst="rect">
                <a:avLst/>
              </a:prstGeom>
              <a:blipFill>
                <a:blip r:embed="rId6"/>
                <a:stretch>
                  <a:fillRect l="-24031" r="-22481" b="-239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424057" y="3939431"/>
                <a:ext cx="4203202" cy="1794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…</m:t>
                                          </m:r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400" i="1">
                                              <a:latin typeface="Cambria Math" panose="02040503050406030204" pitchFamily="18" charset="0"/>
                                            </a:rPr>
                                            <m:t>…</m:t>
                                          </m:r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400" i="1">
                                              <a:latin typeface="Cambria Math" panose="02040503050406030204" pitchFamily="18" charset="0"/>
                                            </a:rPr>
                                            <m:t>…</m:t>
                                          </m:r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4057" y="3939431"/>
                <a:ext cx="4203202" cy="17944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8971592" y="5983677"/>
            <a:ext cx="2072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( j x </a:t>
            </a:r>
            <a:r>
              <a:rPr lang="en-US" altLang="ko-KR" sz="2800" dirty="0" err="1" smtClean="0"/>
              <a:t>i</a:t>
            </a:r>
            <a:r>
              <a:rPr lang="en-US" altLang="ko-KR" sz="2800" dirty="0" smtClean="0"/>
              <a:t> ) matrix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437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Multi-layer Perceptron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790243" y="2044056"/>
            <a:ext cx="3498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/>
              <a:t>Stack of perceptron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468407" y="6119336"/>
                <a:ext cx="794192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altLang="ko-KR" sz="2400" b="1" dirty="0" smtClean="0"/>
              </a:p>
              <a:p>
                <a:r>
                  <a:rPr lang="en-US" altLang="ko-KR" sz="2400" b="1" dirty="0" smtClean="0"/>
                  <a:t>Size : j</a:t>
                </a:r>
                <a:endParaRPr lang="ko-KR" altLang="en-US" sz="2400" b="1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407" y="6119336"/>
                <a:ext cx="794192" cy="738664"/>
              </a:xfrm>
              <a:prstGeom prst="rect">
                <a:avLst/>
              </a:prstGeom>
              <a:blipFill>
                <a:blip r:embed="rId2"/>
                <a:stretch>
                  <a:fillRect l="-23846" r="-22308" b="-239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Image result for multi-layer perceptr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89" y="1712627"/>
            <a:ext cx="5978526" cy="430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464948" y="3011132"/>
                <a:ext cx="2863091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948" y="3011132"/>
                <a:ext cx="2863091" cy="4168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166576" y="6119336"/>
                <a:ext cx="86312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altLang="ko-KR" sz="2400" b="1" dirty="0" smtClean="0"/>
              </a:p>
              <a:p>
                <a:r>
                  <a:rPr lang="en-US" altLang="ko-KR" sz="2400" b="1" dirty="0" smtClean="0"/>
                  <a:t>Size : k</a:t>
                </a:r>
                <a:endParaRPr lang="ko-KR" altLang="en-US" sz="2400" b="1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576" y="6119336"/>
                <a:ext cx="863121" cy="738664"/>
              </a:xfrm>
              <a:prstGeom prst="rect">
                <a:avLst/>
              </a:prstGeom>
              <a:blipFill>
                <a:blip r:embed="rId5"/>
                <a:stretch>
                  <a:fillRect l="-21127" r="-20423" b="-239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50490" y="6119336"/>
                <a:ext cx="79098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altLang="ko-KR" sz="2400" b="1" dirty="0" smtClean="0"/>
              </a:p>
              <a:p>
                <a:r>
                  <a:rPr lang="en-US" altLang="ko-KR" sz="2400" b="1" dirty="0" smtClean="0"/>
                  <a:t>Size : </a:t>
                </a:r>
                <a:r>
                  <a:rPr lang="en-US" altLang="ko-KR" sz="2400" b="1" dirty="0" err="1" smtClean="0"/>
                  <a:t>i</a:t>
                </a:r>
                <a:endParaRPr lang="ko-KR" altLang="en-US" sz="2400" b="1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90" y="6119336"/>
                <a:ext cx="790986" cy="738664"/>
              </a:xfrm>
              <a:prstGeom prst="rect">
                <a:avLst/>
              </a:prstGeom>
              <a:blipFill>
                <a:blip r:embed="rId6"/>
                <a:stretch>
                  <a:fillRect l="-24031" r="-22481" b="-239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424057" y="4227903"/>
                <a:ext cx="4203202" cy="1857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…</m:t>
                                          </m:r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400" i="1">
                                              <a:latin typeface="Cambria Math" panose="02040503050406030204" pitchFamily="18" charset="0"/>
                                            </a:rPr>
                                            <m:t>…</m:t>
                                          </m:r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2400" i="1">
                                              <a:latin typeface="Cambria Math" panose="02040503050406030204" pitchFamily="18" charset="0"/>
                                            </a:rPr>
                                            <m:t>…</m:t>
                                          </m:r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altLang="ko-KR" sz="2400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4057" y="4227903"/>
                <a:ext cx="4203202" cy="18571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9004249" y="6119336"/>
            <a:ext cx="2149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( k x j ) matrix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464948" y="3454988"/>
                <a:ext cx="2845458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948" y="3454988"/>
                <a:ext cx="2845458" cy="41684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1599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Multi-layer Perceptron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719942" y="5326859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1719942" y="2431260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1367220" y="2864813"/>
            <a:ext cx="705443" cy="705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/>
          <p:nvPr/>
        </p:nvSpPr>
        <p:spPr>
          <a:xfrm>
            <a:off x="1351185" y="4970684"/>
            <a:ext cx="737511" cy="599225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>
            <a:off x="3212642" y="2917921"/>
            <a:ext cx="737511" cy="599225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3228675" y="4974137"/>
            <a:ext cx="705443" cy="705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1194198" y="2398023"/>
            <a:ext cx="2084614" cy="2685787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>
            <a:off x="2492828" y="3253712"/>
            <a:ext cx="2084614" cy="268578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71881" y="1997999"/>
            <a:ext cx="256698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/>
              <a:t>XOR Problem</a:t>
            </a:r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76556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Multi-layer Perceptron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898453" y="2053269"/>
                <a:ext cx="4110741" cy="2246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ko-KR" sz="2800" dirty="0" smtClean="0"/>
                  <a:t>XOR Problem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28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−0.5</m:t>
                        </m:r>
                      </m:e>
                    </m:d>
                  </m:oMath>
                </a14:m>
                <a:endParaRPr lang="en-US" altLang="ko-KR" sz="28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28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+0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.5</m:t>
                        </m:r>
                      </m:e>
                    </m:d>
                  </m:oMath>
                </a14:m>
                <a:endParaRPr lang="en-US" altLang="ko-KR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ko-KR" sz="28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ko-KR" altLang="en-US" sz="28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453" y="2053269"/>
                <a:ext cx="4110741" cy="2246769"/>
              </a:xfrm>
              <a:prstGeom prst="rect">
                <a:avLst/>
              </a:prstGeom>
              <a:blipFill>
                <a:blip r:embed="rId2"/>
                <a:stretch>
                  <a:fillRect l="-2671" t="-27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표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625241"/>
                  </p:ext>
                </p:extLst>
              </p:nvPr>
            </p:nvGraphicFramePr>
            <p:xfrm>
              <a:off x="6025242" y="4017851"/>
              <a:ext cx="6008916" cy="230117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02972">
                      <a:extLst>
                        <a:ext uri="{9D8B030D-6E8A-4147-A177-3AD203B41FA5}">
                          <a16:colId xmlns:a16="http://schemas.microsoft.com/office/drawing/2014/main" val="2212614868"/>
                        </a:ext>
                      </a:extLst>
                    </a:gridCol>
                    <a:gridCol w="2002972">
                      <a:extLst>
                        <a:ext uri="{9D8B030D-6E8A-4147-A177-3AD203B41FA5}">
                          <a16:colId xmlns:a16="http://schemas.microsoft.com/office/drawing/2014/main" val="1602580647"/>
                        </a:ext>
                      </a:extLst>
                    </a:gridCol>
                    <a:gridCol w="2002972">
                      <a:extLst>
                        <a:ext uri="{9D8B030D-6E8A-4147-A177-3AD203B41FA5}">
                          <a16:colId xmlns:a16="http://schemas.microsoft.com/office/drawing/2014/main" val="18073141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4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oMath>
                            </m:oMathPara>
                          </a14:m>
                          <a:endParaRPr lang="en-US" altLang="ko-KR" sz="2400" b="1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400" b="1" i="1" smtClean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lang="en-US" altLang="ko-KR" sz="2400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2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altLang="ko-KR" sz="2400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en-US" altLang="ko-KR" sz="24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ko-KR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400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p>
                                    <m:r>
                                      <a:rPr lang="en-US" altLang="ko-KR" sz="2400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2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altLang="ko-KR" sz="2400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400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oMath>
                            </m:oMathPara>
                          </a14:m>
                          <a:endParaRPr lang="ko-KR" altLang="en-US" sz="24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04091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(0, 0)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(-0.5, 0.5)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(0, 1)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18047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(0, 1)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(-1.5, -0.5)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(0, 0)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01509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(1,</a:t>
                          </a:r>
                          <a:r>
                            <a:rPr lang="en-US" altLang="ko-KR" sz="2400" baseline="0" dirty="0" smtClean="0"/>
                            <a:t> 0)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(0.5,</a:t>
                          </a:r>
                          <a:r>
                            <a:rPr lang="en-US" altLang="ko-KR" sz="2400" baseline="0" dirty="0" smtClean="0"/>
                            <a:t> 1.5)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dirty="0" smtClean="0"/>
                            <a:t>(1, 1)</a:t>
                          </a:r>
                          <a:endParaRPr lang="ko-KR" altLang="en-US" sz="240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4131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(1,</a:t>
                          </a:r>
                          <a:r>
                            <a:rPr lang="en-US" altLang="ko-KR" sz="2400" baseline="0" dirty="0" smtClean="0"/>
                            <a:t> 1)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(-0.5,</a:t>
                          </a:r>
                          <a:r>
                            <a:rPr lang="en-US" altLang="ko-KR" sz="2400" baseline="0" dirty="0" smtClean="0"/>
                            <a:t> 0.5)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dirty="0" smtClean="0"/>
                            <a:t>(0, 1)</a:t>
                          </a:r>
                          <a:endParaRPr lang="ko-KR" altLang="en-US" sz="240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48900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표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625241"/>
                  </p:ext>
                </p:extLst>
              </p:nvPr>
            </p:nvGraphicFramePr>
            <p:xfrm>
              <a:off x="6025242" y="4017851"/>
              <a:ext cx="6008916" cy="230117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02972">
                      <a:extLst>
                        <a:ext uri="{9D8B030D-6E8A-4147-A177-3AD203B41FA5}">
                          <a16:colId xmlns:a16="http://schemas.microsoft.com/office/drawing/2014/main" val="2212614868"/>
                        </a:ext>
                      </a:extLst>
                    </a:gridCol>
                    <a:gridCol w="2002972">
                      <a:extLst>
                        <a:ext uri="{9D8B030D-6E8A-4147-A177-3AD203B41FA5}">
                          <a16:colId xmlns:a16="http://schemas.microsoft.com/office/drawing/2014/main" val="1602580647"/>
                        </a:ext>
                      </a:extLst>
                    </a:gridCol>
                    <a:gridCol w="2002972">
                      <a:extLst>
                        <a:ext uri="{9D8B030D-6E8A-4147-A177-3AD203B41FA5}">
                          <a16:colId xmlns:a16="http://schemas.microsoft.com/office/drawing/2014/main" val="180731417"/>
                        </a:ext>
                      </a:extLst>
                    </a:gridCol>
                  </a:tblGrid>
                  <a:tr h="472377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304" t="-1282" r="-200608" b="-414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100304" t="-1282" r="-100608" b="-414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200304" t="-1282" r="-608" b="-4141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040916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(0, 0)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(-0.5, 0.5)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(0, 1)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180472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(0, 1)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(-1.5, -0.5)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(0, 0)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015094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(1,</a:t>
                          </a:r>
                          <a:r>
                            <a:rPr lang="en-US" altLang="ko-KR" sz="2400" baseline="0" dirty="0" smtClean="0"/>
                            <a:t> 0)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(0.5,</a:t>
                          </a:r>
                          <a:r>
                            <a:rPr lang="en-US" altLang="ko-KR" sz="2400" baseline="0" dirty="0" smtClean="0"/>
                            <a:t> 1.5)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dirty="0" smtClean="0"/>
                            <a:t>(1, 1)</a:t>
                          </a:r>
                          <a:endParaRPr lang="ko-KR" altLang="en-US" sz="240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41317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(1,</a:t>
                          </a:r>
                          <a:r>
                            <a:rPr lang="en-US" altLang="ko-KR" sz="2400" baseline="0" dirty="0" smtClean="0"/>
                            <a:t> 1)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(-0.5,</a:t>
                          </a:r>
                          <a:r>
                            <a:rPr lang="en-US" altLang="ko-KR" sz="2400" baseline="0" dirty="0" smtClean="0"/>
                            <a:t> 0.5)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dirty="0" smtClean="0"/>
                            <a:t>(0, 1)</a:t>
                          </a:r>
                          <a:endParaRPr lang="ko-KR" altLang="en-US" sz="240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48900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타원 3"/>
          <p:cNvSpPr/>
          <p:nvPr/>
        </p:nvSpPr>
        <p:spPr>
          <a:xfrm>
            <a:off x="789214" y="2694214"/>
            <a:ext cx="783772" cy="7837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789214" y="4300038"/>
            <a:ext cx="783772" cy="7837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922814" y="2694214"/>
            <a:ext cx="783772" cy="7837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922814" y="4300038"/>
            <a:ext cx="783772" cy="7837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4" idx="6"/>
            <a:endCxn id="19" idx="2"/>
          </p:cNvCxnSpPr>
          <p:nvPr/>
        </p:nvCxnSpPr>
        <p:spPr>
          <a:xfrm>
            <a:off x="1572986" y="3086100"/>
            <a:ext cx="13498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4" idx="6"/>
            <a:endCxn id="20" idx="2"/>
          </p:cNvCxnSpPr>
          <p:nvPr/>
        </p:nvCxnSpPr>
        <p:spPr>
          <a:xfrm>
            <a:off x="1572986" y="3086100"/>
            <a:ext cx="1349828" cy="16058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18" idx="6"/>
            <a:endCxn id="19" idx="2"/>
          </p:cNvCxnSpPr>
          <p:nvPr/>
        </p:nvCxnSpPr>
        <p:spPr>
          <a:xfrm flipV="1">
            <a:off x="1572986" y="3086100"/>
            <a:ext cx="1349828" cy="16058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8" idx="6"/>
            <a:endCxn id="20" idx="2"/>
          </p:cNvCxnSpPr>
          <p:nvPr/>
        </p:nvCxnSpPr>
        <p:spPr>
          <a:xfrm>
            <a:off x="1572986" y="4691924"/>
            <a:ext cx="13498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912394" y="5389994"/>
                <a:ext cx="87113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altLang="ko-KR" sz="2400" b="1" dirty="0" smtClean="0"/>
              </a:p>
              <a:p>
                <a:r>
                  <a:rPr lang="en-US" altLang="ko-KR" sz="2400" b="1" dirty="0" smtClean="0"/>
                  <a:t>Size : 2</a:t>
                </a:r>
                <a:endParaRPr lang="ko-KR" altLang="en-US" sz="2400" b="1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394" y="5389994"/>
                <a:ext cx="871136" cy="738664"/>
              </a:xfrm>
              <a:prstGeom prst="rect">
                <a:avLst/>
              </a:prstGeom>
              <a:blipFill>
                <a:blip r:embed="rId4"/>
                <a:stretch>
                  <a:fillRect l="-21678" r="-19580" b="-247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748461" y="5389994"/>
                <a:ext cx="87113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altLang="ko-KR" sz="2400" b="1" dirty="0" smtClean="0"/>
              </a:p>
              <a:p>
                <a:r>
                  <a:rPr lang="en-US" altLang="ko-KR" sz="2400" b="1" dirty="0" smtClean="0"/>
                  <a:t>Size : 2</a:t>
                </a:r>
                <a:endParaRPr lang="ko-KR" altLang="en-US" sz="2400" b="1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461" y="5389994"/>
                <a:ext cx="871136" cy="738664"/>
              </a:xfrm>
              <a:prstGeom prst="rect">
                <a:avLst/>
              </a:prstGeom>
              <a:blipFill>
                <a:blip r:embed="rId5"/>
                <a:stretch>
                  <a:fillRect l="-21678" r="-19580" b="-247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93218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Multi-layer Perceptron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910507" y="2073130"/>
                <a:ext cx="3907352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ko-KR" sz="2800" dirty="0" smtClean="0"/>
                  <a:t>XOR Problem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800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28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+0.5</m:t>
                        </m:r>
                      </m:e>
                    </m:d>
                  </m:oMath>
                </a14:m>
                <a:endParaRPr lang="en-US" altLang="ko-KR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ko-KR" sz="28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ko-KR" altLang="en-US" sz="28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507" y="2073130"/>
                <a:ext cx="3907352" cy="1815882"/>
              </a:xfrm>
              <a:prstGeom prst="rect">
                <a:avLst/>
              </a:prstGeom>
              <a:blipFill>
                <a:blip r:embed="rId2"/>
                <a:stretch>
                  <a:fillRect l="-2808" t="-30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표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4032590"/>
                  </p:ext>
                </p:extLst>
              </p:nvPr>
            </p:nvGraphicFramePr>
            <p:xfrm>
              <a:off x="6014357" y="3702166"/>
              <a:ext cx="6008916" cy="230117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02972">
                      <a:extLst>
                        <a:ext uri="{9D8B030D-6E8A-4147-A177-3AD203B41FA5}">
                          <a16:colId xmlns:a16="http://schemas.microsoft.com/office/drawing/2014/main" val="2212614868"/>
                        </a:ext>
                      </a:extLst>
                    </a:gridCol>
                    <a:gridCol w="2002972">
                      <a:extLst>
                        <a:ext uri="{9D8B030D-6E8A-4147-A177-3AD203B41FA5}">
                          <a16:colId xmlns:a16="http://schemas.microsoft.com/office/drawing/2014/main" val="1602580647"/>
                        </a:ext>
                      </a:extLst>
                    </a:gridCol>
                    <a:gridCol w="2002972">
                      <a:extLst>
                        <a:ext uri="{9D8B030D-6E8A-4147-A177-3AD203B41FA5}">
                          <a16:colId xmlns:a16="http://schemas.microsoft.com/office/drawing/2014/main" val="18073141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400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oMath>
                            </m:oMathPara>
                          </a14:m>
                          <a:endParaRPr lang="en-US" altLang="ko-KR" sz="2400" b="1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400" b="1" i="1" smtClean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lang="en-US" altLang="ko-KR" sz="2400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2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altLang="ko-KR" sz="2400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en-US" altLang="ko-KR" sz="2400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ko-KR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400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p>
                                    <m:r>
                                      <a:rPr lang="en-US" altLang="ko-KR" sz="2400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2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altLang="ko-KR" sz="2400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400" b="1" i="1" smtClean="0"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oMath>
                            </m:oMathPara>
                          </a14:m>
                          <a:endParaRPr lang="ko-KR" altLang="en-US" sz="24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04091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(0, 1)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-0.5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0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18047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(0, 0)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0.5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1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01509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dirty="0" smtClean="0"/>
                            <a:t>(1, 1)</a:t>
                          </a:r>
                          <a:endParaRPr lang="ko-KR" altLang="en-US" sz="2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0.5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dirty="0" smtClean="0"/>
                            <a:t>1</a:t>
                          </a:r>
                          <a:endParaRPr lang="ko-KR" altLang="en-US" sz="240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4131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dirty="0" smtClean="0"/>
                            <a:t>(0, 1)</a:t>
                          </a:r>
                          <a:endParaRPr lang="ko-KR" altLang="en-US" sz="2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-0.5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dirty="0" smtClean="0"/>
                            <a:t>0</a:t>
                          </a:r>
                          <a:endParaRPr lang="ko-KR" altLang="en-US" sz="240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48900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표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4032590"/>
                  </p:ext>
                </p:extLst>
              </p:nvPr>
            </p:nvGraphicFramePr>
            <p:xfrm>
              <a:off x="6014357" y="3702166"/>
              <a:ext cx="6008916" cy="230117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02972">
                      <a:extLst>
                        <a:ext uri="{9D8B030D-6E8A-4147-A177-3AD203B41FA5}">
                          <a16:colId xmlns:a16="http://schemas.microsoft.com/office/drawing/2014/main" val="2212614868"/>
                        </a:ext>
                      </a:extLst>
                    </a:gridCol>
                    <a:gridCol w="2002972">
                      <a:extLst>
                        <a:ext uri="{9D8B030D-6E8A-4147-A177-3AD203B41FA5}">
                          <a16:colId xmlns:a16="http://schemas.microsoft.com/office/drawing/2014/main" val="1602580647"/>
                        </a:ext>
                      </a:extLst>
                    </a:gridCol>
                    <a:gridCol w="2002972">
                      <a:extLst>
                        <a:ext uri="{9D8B030D-6E8A-4147-A177-3AD203B41FA5}">
                          <a16:colId xmlns:a16="http://schemas.microsoft.com/office/drawing/2014/main" val="180731417"/>
                        </a:ext>
                      </a:extLst>
                    </a:gridCol>
                  </a:tblGrid>
                  <a:tr h="472377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304" t="-1282" r="-200608" b="-414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100304" t="-1282" r="-100608" b="-414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200304" t="-1282" r="-608" b="-4141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040916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(0, 1)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-0.5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0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180472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(0, 0)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0.5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1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015094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dirty="0" smtClean="0"/>
                            <a:t>(1, 1)</a:t>
                          </a:r>
                          <a:endParaRPr lang="ko-KR" altLang="en-US" sz="2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0.5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dirty="0" smtClean="0"/>
                            <a:t>1</a:t>
                          </a:r>
                          <a:endParaRPr lang="ko-KR" altLang="en-US" sz="240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41317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dirty="0" smtClean="0"/>
                            <a:t>(0, 1)</a:t>
                          </a:r>
                          <a:endParaRPr lang="ko-KR" altLang="en-US" sz="2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-0.5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dirty="0" smtClean="0"/>
                            <a:t>0</a:t>
                          </a:r>
                          <a:endParaRPr lang="ko-KR" altLang="en-US" sz="240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48900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타원 3"/>
          <p:cNvSpPr/>
          <p:nvPr/>
        </p:nvSpPr>
        <p:spPr>
          <a:xfrm>
            <a:off x="789214" y="2694214"/>
            <a:ext cx="783772" cy="7837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789214" y="4300038"/>
            <a:ext cx="783772" cy="7837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922814" y="2694214"/>
            <a:ext cx="783772" cy="7837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922814" y="4300038"/>
            <a:ext cx="783772" cy="7837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4" idx="6"/>
            <a:endCxn id="19" idx="2"/>
          </p:cNvCxnSpPr>
          <p:nvPr/>
        </p:nvCxnSpPr>
        <p:spPr>
          <a:xfrm>
            <a:off x="1572986" y="3086100"/>
            <a:ext cx="13498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4" idx="6"/>
            <a:endCxn id="20" idx="2"/>
          </p:cNvCxnSpPr>
          <p:nvPr/>
        </p:nvCxnSpPr>
        <p:spPr>
          <a:xfrm>
            <a:off x="1572986" y="3086100"/>
            <a:ext cx="1349828" cy="16058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18" idx="6"/>
            <a:endCxn id="19" idx="2"/>
          </p:cNvCxnSpPr>
          <p:nvPr/>
        </p:nvCxnSpPr>
        <p:spPr>
          <a:xfrm flipV="1">
            <a:off x="1572986" y="3086100"/>
            <a:ext cx="1349828" cy="16058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8" idx="6"/>
            <a:endCxn id="20" idx="2"/>
          </p:cNvCxnSpPr>
          <p:nvPr/>
        </p:nvCxnSpPr>
        <p:spPr>
          <a:xfrm>
            <a:off x="1572986" y="4691924"/>
            <a:ext cx="13498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912394" y="5389994"/>
                <a:ext cx="87113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altLang="ko-KR" sz="2400" b="1" dirty="0" smtClean="0"/>
              </a:p>
              <a:p>
                <a:r>
                  <a:rPr lang="en-US" altLang="ko-KR" sz="2400" b="1" dirty="0" smtClean="0"/>
                  <a:t>Size : 2</a:t>
                </a:r>
                <a:endParaRPr lang="ko-KR" altLang="en-US" sz="2400" b="1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394" y="5389994"/>
                <a:ext cx="871136" cy="738664"/>
              </a:xfrm>
              <a:prstGeom prst="rect">
                <a:avLst/>
              </a:prstGeom>
              <a:blipFill>
                <a:blip r:embed="rId4"/>
                <a:stretch>
                  <a:fillRect l="-21678" r="-19580" b="-247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748461" y="5389994"/>
                <a:ext cx="87113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altLang="ko-KR" sz="2400" b="1" dirty="0" smtClean="0"/>
              </a:p>
              <a:p>
                <a:r>
                  <a:rPr lang="en-US" altLang="ko-KR" sz="2400" b="1" dirty="0" smtClean="0"/>
                  <a:t>Size : 2</a:t>
                </a:r>
                <a:endParaRPr lang="ko-KR" altLang="en-US" sz="2400" b="1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461" y="5389994"/>
                <a:ext cx="871136" cy="738664"/>
              </a:xfrm>
              <a:prstGeom prst="rect">
                <a:avLst/>
              </a:prstGeom>
              <a:blipFill>
                <a:blip r:embed="rId5"/>
                <a:stretch>
                  <a:fillRect l="-21678" r="-19580" b="-247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타원 16"/>
          <p:cNvSpPr/>
          <p:nvPr/>
        </p:nvSpPr>
        <p:spPr>
          <a:xfrm>
            <a:off x="4772640" y="3477986"/>
            <a:ext cx="783772" cy="78377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19" idx="6"/>
            <a:endCxn id="17" idx="2"/>
          </p:cNvCxnSpPr>
          <p:nvPr/>
        </p:nvCxnSpPr>
        <p:spPr>
          <a:xfrm>
            <a:off x="3706586" y="3086100"/>
            <a:ext cx="1066054" cy="78377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20" idx="6"/>
            <a:endCxn id="17" idx="2"/>
          </p:cNvCxnSpPr>
          <p:nvPr/>
        </p:nvCxnSpPr>
        <p:spPr>
          <a:xfrm flipV="1">
            <a:off x="3706586" y="3869872"/>
            <a:ext cx="1066054" cy="82205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728958" y="5389994"/>
                <a:ext cx="87113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altLang="ko-KR" sz="2400" b="1" dirty="0" smtClean="0"/>
              </a:p>
              <a:p>
                <a:r>
                  <a:rPr lang="en-US" altLang="ko-KR" sz="2400" b="1" dirty="0" smtClean="0"/>
                  <a:t>Size : 1</a:t>
                </a:r>
                <a:endParaRPr lang="ko-KR" altLang="en-US" sz="2400" b="1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958" y="5389994"/>
                <a:ext cx="871136" cy="738664"/>
              </a:xfrm>
              <a:prstGeom prst="rect">
                <a:avLst/>
              </a:prstGeom>
              <a:blipFill>
                <a:blip r:embed="rId6"/>
                <a:stretch>
                  <a:fillRect l="-21678" r="-19580" b="-247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11718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Multi-layer Perceptron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023195" y="2053269"/>
            <a:ext cx="256698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/>
              <a:t>XOR Problem</a:t>
            </a:r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표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5533060"/>
                  </p:ext>
                </p:extLst>
              </p:nvPr>
            </p:nvGraphicFramePr>
            <p:xfrm>
              <a:off x="6003471" y="3157038"/>
              <a:ext cx="6008916" cy="2286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02972">
                      <a:extLst>
                        <a:ext uri="{9D8B030D-6E8A-4147-A177-3AD203B41FA5}">
                          <a16:colId xmlns:a16="http://schemas.microsoft.com/office/drawing/2014/main" val="2212614868"/>
                        </a:ext>
                      </a:extLst>
                    </a:gridCol>
                    <a:gridCol w="2002972">
                      <a:extLst>
                        <a:ext uri="{9D8B030D-6E8A-4147-A177-3AD203B41FA5}">
                          <a16:colId xmlns:a16="http://schemas.microsoft.com/office/drawing/2014/main" val="1602580647"/>
                        </a:ext>
                      </a:extLst>
                    </a:gridCol>
                    <a:gridCol w="2002972">
                      <a:extLst>
                        <a:ext uri="{9D8B030D-6E8A-4147-A177-3AD203B41FA5}">
                          <a16:colId xmlns:a16="http://schemas.microsoft.com/office/drawing/2014/main" val="18073141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4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oMath>
                            </m:oMathPara>
                          </a14:m>
                          <a:endParaRPr lang="en-US" altLang="ko-KR" sz="2400" b="1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400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oMath>
                            </m:oMathPara>
                          </a14:m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400" b="1" i="1" smtClean="0"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oMath>
                            </m:oMathPara>
                          </a14:m>
                          <a:endParaRPr lang="ko-KR" altLang="en-US" sz="24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04091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(0, 0)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(0, 1)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0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18047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(0, 1)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(0, 0)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1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01509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(1,</a:t>
                          </a:r>
                          <a:r>
                            <a:rPr lang="en-US" altLang="ko-KR" sz="2400" baseline="0" dirty="0" smtClean="0"/>
                            <a:t> 0)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dirty="0" smtClean="0"/>
                            <a:t>(1, 1)</a:t>
                          </a:r>
                          <a:endParaRPr lang="ko-KR" altLang="en-US" sz="2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dirty="0" smtClean="0"/>
                            <a:t>1</a:t>
                          </a:r>
                          <a:endParaRPr lang="ko-KR" altLang="en-US" sz="240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4131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(1,</a:t>
                          </a:r>
                          <a:r>
                            <a:rPr lang="en-US" altLang="ko-KR" sz="2400" baseline="0" dirty="0" smtClean="0"/>
                            <a:t> 1)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dirty="0" smtClean="0"/>
                            <a:t>(0, 1)</a:t>
                          </a:r>
                          <a:endParaRPr lang="ko-KR" altLang="en-US" sz="2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dirty="0" smtClean="0"/>
                            <a:t>0</a:t>
                          </a:r>
                          <a:endParaRPr lang="ko-KR" altLang="en-US" sz="240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48900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표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5533060"/>
                  </p:ext>
                </p:extLst>
              </p:nvPr>
            </p:nvGraphicFramePr>
            <p:xfrm>
              <a:off x="6003471" y="3157038"/>
              <a:ext cx="6008916" cy="2286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02972">
                      <a:extLst>
                        <a:ext uri="{9D8B030D-6E8A-4147-A177-3AD203B41FA5}">
                          <a16:colId xmlns:a16="http://schemas.microsoft.com/office/drawing/2014/main" val="2212614868"/>
                        </a:ext>
                      </a:extLst>
                    </a:gridCol>
                    <a:gridCol w="2002972">
                      <a:extLst>
                        <a:ext uri="{9D8B030D-6E8A-4147-A177-3AD203B41FA5}">
                          <a16:colId xmlns:a16="http://schemas.microsoft.com/office/drawing/2014/main" val="1602580647"/>
                        </a:ext>
                      </a:extLst>
                    </a:gridCol>
                    <a:gridCol w="2002972">
                      <a:extLst>
                        <a:ext uri="{9D8B030D-6E8A-4147-A177-3AD203B41FA5}">
                          <a16:colId xmlns:a16="http://schemas.microsoft.com/office/drawing/2014/main" val="18073141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304" t="-1333" r="-200608" b="-4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100304" t="-1333" r="-100608" b="-4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200304" t="-1333" r="-608" b="-4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040916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(0, 0)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(0, 1)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0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180472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(0, 1)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(0, 0)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1</a:t>
                          </a:r>
                          <a:endParaRPr lang="ko-KR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015094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(1,</a:t>
                          </a:r>
                          <a:r>
                            <a:rPr lang="en-US" altLang="ko-KR" sz="2400" baseline="0" dirty="0" smtClean="0"/>
                            <a:t> 0)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dirty="0" smtClean="0"/>
                            <a:t>(1, 1)</a:t>
                          </a:r>
                          <a:endParaRPr lang="ko-KR" altLang="en-US" sz="2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dirty="0" smtClean="0"/>
                            <a:t>1</a:t>
                          </a:r>
                          <a:endParaRPr lang="ko-KR" altLang="en-US" sz="240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41317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400" dirty="0" smtClean="0"/>
                            <a:t>(1,</a:t>
                          </a:r>
                          <a:r>
                            <a:rPr lang="en-US" altLang="ko-KR" sz="2400" baseline="0" dirty="0" smtClean="0"/>
                            <a:t> 1)</a:t>
                          </a:r>
                          <a:endParaRPr lang="ko-KR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dirty="0" smtClean="0"/>
                            <a:t>(0, 1)</a:t>
                          </a:r>
                          <a:endParaRPr lang="ko-KR" altLang="en-US" sz="2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2400" dirty="0" smtClean="0"/>
                            <a:t>0</a:t>
                          </a:r>
                          <a:endParaRPr lang="ko-KR" altLang="en-US" sz="240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48900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타원 3"/>
          <p:cNvSpPr/>
          <p:nvPr/>
        </p:nvSpPr>
        <p:spPr>
          <a:xfrm>
            <a:off x="789214" y="2694214"/>
            <a:ext cx="783772" cy="7837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789214" y="4300038"/>
            <a:ext cx="783772" cy="7837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922814" y="2694214"/>
            <a:ext cx="783772" cy="7837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922814" y="4300038"/>
            <a:ext cx="783772" cy="7837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4" idx="6"/>
            <a:endCxn id="19" idx="2"/>
          </p:cNvCxnSpPr>
          <p:nvPr/>
        </p:nvCxnSpPr>
        <p:spPr>
          <a:xfrm>
            <a:off x="1572986" y="3086100"/>
            <a:ext cx="13498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4" idx="6"/>
            <a:endCxn id="20" idx="2"/>
          </p:cNvCxnSpPr>
          <p:nvPr/>
        </p:nvCxnSpPr>
        <p:spPr>
          <a:xfrm>
            <a:off x="1572986" y="3086100"/>
            <a:ext cx="1349828" cy="16058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18" idx="6"/>
            <a:endCxn id="19" idx="2"/>
          </p:cNvCxnSpPr>
          <p:nvPr/>
        </p:nvCxnSpPr>
        <p:spPr>
          <a:xfrm flipV="1">
            <a:off x="1572986" y="3086100"/>
            <a:ext cx="1349828" cy="16058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8" idx="6"/>
            <a:endCxn id="20" idx="2"/>
          </p:cNvCxnSpPr>
          <p:nvPr/>
        </p:nvCxnSpPr>
        <p:spPr>
          <a:xfrm>
            <a:off x="1572986" y="4691924"/>
            <a:ext cx="13498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912394" y="5389994"/>
                <a:ext cx="87113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altLang="ko-KR" sz="2400" b="1" dirty="0" smtClean="0"/>
              </a:p>
              <a:p>
                <a:r>
                  <a:rPr lang="en-US" altLang="ko-KR" sz="2400" b="1" dirty="0" smtClean="0"/>
                  <a:t>Size : 2</a:t>
                </a:r>
                <a:endParaRPr lang="ko-KR" altLang="en-US" sz="2400" b="1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394" y="5389994"/>
                <a:ext cx="871136" cy="738664"/>
              </a:xfrm>
              <a:prstGeom prst="rect">
                <a:avLst/>
              </a:prstGeom>
              <a:blipFill>
                <a:blip r:embed="rId3"/>
                <a:stretch>
                  <a:fillRect l="-21678" r="-19580" b="-247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748461" y="5389994"/>
                <a:ext cx="87113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altLang="ko-KR" sz="2400" b="1" dirty="0" smtClean="0"/>
              </a:p>
              <a:p>
                <a:r>
                  <a:rPr lang="en-US" altLang="ko-KR" sz="2400" b="1" dirty="0" smtClean="0"/>
                  <a:t>Size : 2</a:t>
                </a:r>
                <a:endParaRPr lang="ko-KR" altLang="en-US" sz="2400" b="1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461" y="5389994"/>
                <a:ext cx="871136" cy="738664"/>
              </a:xfrm>
              <a:prstGeom prst="rect">
                <a:avLst/>
              </a:prstGeom>
              <a:blipFill>
                <a:blip r:embed="rId4"/>
                <a:stretch>
                  <a:fillRect l="-21678" r="-19580" b="-247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타원 16"/>
          <p:cNvSpPr/>
          <p:nvPr/>
        </p:nvSpPr>
        <p:spPr>
          <a:xfrm>
            <a:off x="4772640" y="3477986"/>
            <a:ext cx="783772" cy="78377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19" idx="6"/>
            <a:endCxn id="17" idx="2"/>
          </p:cNvCxnSpPr>
          <p:nvPr/>
        </p:nvCxnSpPr>
        <p:spPr>
          <a:xfrm>
            <a:off x="3706586" y="3086100"/>
            <a:ext cx="1066054" cy="78377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20" idx="6"/>
            <a:endCxn id="17" idx="2"/>
          </p:cNvCxnSpPr>
          <p:nvPr/>
        </p:nvCxnSpPr>
        <p:spPr>
          <a:xfrm flipV="1">
            <a:off x="3706586" y="3869872"/>
            <a:ext cx="1066054" cy="82205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728958" y="5389994"/>
                <a:ext cx="87113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altLang="ko-KR" sz="2400" b="1" dirty="0" smtClean="0"/>
              </a:p>
              <a:p>
                <a:r>
                  <a:rPr lang="en-US" altLang="ko-KR" sz="2400" b="1" dirty="0" smtClean="0"/>
                  <a:t>Size : 1</a:t>
                </a:r>
                <a:endParaRPr lang="ko-KR" altLang="en-US" sz="2400" b="1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958" y="5389994"/>
                <a:ext cx="871136" cy="738664"/>
              </a:xfrm>
              <a:prstGeom prst="rect">
                <a:avLst/>
              </a:prstGeom>
              <a:blipFill>
                <a:blip r:embed="rId5"/>
                <a:stretch>
                  <a:fillRect l="-21678" r="-19580" b="-247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78209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Multi-layer Perceptron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2-layer Perceptron can deal with some </a:t>
            </a:r>
            <a:r>
              <a:rPr lang="en-US" altLang="ko-KR" dirty="0" smtClean="0">
                <a:solidFill>
                  <a:srgbClr val="FF0000"/>
                </a:solidFill>
              </a:rPr>
              <a:t>nonlinear</a:t>
            </a:r>
            <a:r>
              <a:rPr lang="en-US" altLang="ko-KR" dirty="0" smtClean="0"/>
              <a:t> problems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963597" y="4726486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2558354" y="3246029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3478198" y="4144101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922008" y="4444219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971886" y="4444219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426240" y="370323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747366" y="3708674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275500" y="4479081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781464" y="3750017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438486" y="3448681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835815" y="4144101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이등변 삼각형 17"/>
          <p:cNvSpPr/>
          <p:nvPr/>
        </p:nvSpPr>
        <p:spPr>
          <a:xfrm>
            <a:off x="2296925" y="3636024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>
            <a:off x="2656325" y="3984558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>
            <a:off x="2818593" y="3757144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/>
          <p:nvPr/>
        </p:nvSpPr>
        <p:spPr>
          <a:xfrm>
            <a:off x="2262227" y="3944489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/>
          <p:cNvSpPr/>
          <p:nvPr/>
        </p:nvSpPr>
        <p:spPr>
          <a:xfrm>
            <a:off x="2766629" y="3474877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/>
          <p:cNvSpPr/>
          <p:nvPr/>
        </p:nvSpPr>
        <p:spPr>
          <a:xfrm>
            <a:off x="3052294" y="3922308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/>
          <p:cNvSpPr/>
          <p:nvPr/>
        </p:nvSpPr>
        <p:spPr>
          <a:xfrm>
            <a:off x="3249167" y="351681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 flipH="1">
            <a:off x="2656325" y="3474877"/>
            <a:ext cx="1329591" cy="109862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 flipV="1">
            <a:off x="1706720" y="3438983"/>
            <a:ext cx="949605" cy="1110855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4868126" y="4726486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V="1">
            <a:off x="6462883" y="3246029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6755780" y="5025844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6497582" y="487639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5876415" y="4444219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5330769" y="370323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240782" y="4973018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6180029" y="4479081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370481" y="5256144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4888749" y="3722869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5740344" y="4144101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이등변 삼각형 41"/>
          <p:cNvSpPr/>
          <p:nvPr/>
        </p:nvSpPr>
        <p:spPr>
          <a:xfrm>
            <a:off x="6201454" y="3636024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42"/>
          <p:cNvSpPr/>
          <p:nvPr/>
        </p:nvSpPr>
        <p:spPr>
          <a:xfrm>
            <a:off x="6786814" y="424543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이등변 삼각형 43"/>
          <p:cNvSpPr/>
          <p:nvPr/>
        </p:nvSpPr>
        <p:spPr>
          <a:xfrm>
            <a:off x="7073577" y="3927112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이등변 삼각형 44"/>
          <p:cNvSpPr/>
          <p:nvPr/>
        </p:nvSpPr>
        <p:spPr>
          <a:xfrm>
            <a:off x="6166756" y="3944489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이등변 삼각형 45"/>
          <p:cNvSpPr/>
          <p:nvPr/>
        </p:nvSpPr>
        <p:spPr>
          <a:xfrm>
            <a:off x="6634118" y="3719908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이등변 삼각형 46"/>
          <p:cNvSpPr/>
          <p:nvPr/>
        </p:nvSpPr>
        <p:spPr>
          <a:xfrm>
            <a:off x="7501195" y="4268772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이등변 삼각형 47"/>
          <p:cNvSpPr/>
          <p:nvPr/>
        </p:nvSpPr>
        <p:spPr>
          <a:xfrm>
            <a:off x="7153696" y="351681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/>
          <p:cNvCxnSpPr/>
          <p:nvPr/>
        </p:nvCxnSpPr>
        <p:spPr>
          <a:xfrm flipH="1" flipV="1">
            <a:off x="4734136" y="4339529"/>
            <a:ext cx="3174084" cy="133360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flipH="1" flipV="1">
            <a:off x="5090435" y="3439501"/>
            <a:ext cx="2879949" cy="181664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이등변 삼각형 50"/>
          <p:cNvSpPr/>
          <p:nvPr/>
        </p:nvSpPr>
        <p:spPr>
          <a:xfrm>
            <a:off x="5708412" y="4912105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이등변 삼각형 51"/>
          <p:cNvSpPr/>
          <p:nvPr/>
        </p:nvSpPr>
        <p:spPr>
          <a:xfrm>
            <a:off x="5773000" y="592773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이등변 삼각형 52"/>
          <p:cNvSpPr/>
          <p:nvPr/>
        </p:nvSpPr>
        <p:spPr>
          <a:xfrm>
            <a:off x="5231821" y="4987649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이등변 삼각형 53"/>
          <p:cNvSpPr/>
          <p:nvPr/>
        </p:nvSpPr>
        <p:spPr>
          <a:xfrm>
            <a:off x="4879353" y="5514246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이등변 삼각형 54"/>
          <p:cNvSpPr/>
          <p:nvPr/>
        </p:nvSpPr>
        <p:spPr>
          <a:xfrm>
            <a:off x="4904865" y="4510628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이등변 삼각형 55"/>
          <p:cNvSpPr/>
          <p:nvPr/>
        </p:nvSpPr>
        <p:spPr>
          <a:xfrm>
            <a:off x="5669420" y="5492065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이등변 삼각형 56"/>
          <p:cNvSpPr/>
          <p:nvPr/>
        </p:nvSpPr>
        <p:spPr>
          <a:xfrm>
            <a:off x="5996074" y="5222294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화살표 연결선 61"/>
          <p:cNvCxnSpPr/>
          <p:nvPr/>
        </p:nvCxnSpPr>
        <p:spPr>
          <a:xfrm>
            <a:off x="8440282" y="4719468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 flipV="1">
            <a:off x="10035039" y="3239011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>
            <a:off x="9793742" y="4866046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10069738" y="4869375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9448571" y="4437201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10176380" y="4511488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10366503" y="4964777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9752185" y="447206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10238932" y="523785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9736977" y="4127258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>
            <a:off x="9490385" y="4887235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이등변 삼각형 72"/>
          <p:cNvSpPr/>
          <p:nvPr/>
        </p:nvSpPr>
        <p:spPr>
          <a:xfrm>
            <a:off x="9773610" y="3629006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이등변 삼각형 73"/>
          <p:cNvSpPr/>
          <p:nvPr/>
        </p:nvSpPr>
        <p:spPr>
          <a:xfrm>
            <a:off x="10458690" y="4224529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이등변 삼각형 74"/>
          <p:cNvSpPr/>
          <p:nvPr/>
        </p:nvSpPr>
        <p:spPr>
          <a:xfrm>
            <a:off x="10997064" y="5247031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이등변 삼각형 75"/>
          <p:cNvSpPr/>
          <p:nvPr/>
        </p:nvSpPr>
        <p:spPr>
          <a:xfrm>
            <a:off x="9361485" y="3938327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이등변 삼각형 76"/>
          <p:cNvSpPr/>
          <p:nvPr/>
        </p:nvSpPr>
        <p:spPr>
          <a:xfrm>
            <a:off x="10206274" y="371289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이등변 삼각형 77"/>
          <p:cNvSpPr/>
          <p:nvPr/>
        </p:nvSpPr>
        <p:spPr>
          <a:xfrm>
            <a:off x="10812236" y="488433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이등변 삼각형 78"/>
          <p:cNvSpPr/>
          <p:nvPr/>
        </p:nvSpPr>
        <p:spPr>
          <a:xfrm>
            <a:off x="10725852" y="3509795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이등변 삼각형 81"/>
          <p:cNvSpPr/>
          <p:nvPr/>
        </p:nvSpPr>
        <p:spPr>
          <a:xfrm>
            <a:off x="8983887" y="4357519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이등변 삼각형 82"/>
          <p:cNvSpPr/>
          <p:nvPr/>
        </p:nvSpPr>
        <p:spPr>
          <a:xfrm>
            <a:off x="9345156" y="5920712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이등변 삼각형 83"/>
          <p:cNvSpPr/>
          <p:nvPr/>
        </p:nvSpPr>
        <p:spPr>
          <a:xfrm>
            <a:off x="8803977" y="4980631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이등변 삼각형 84"/>
          <p:cNvSpPr/>
          <p:nvPr/>
        </p:nvSpPr>
        <p:spPr>
          <a:xfrm>
            <a:off x="10812236" y="3960491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이등변 삼각형 85"/>
          <p:cNvSpPr/>
          <p:nvPr/>
        </p:nvSpPr>
        <p:spPr>
          <a:xfrm>
            <a:off x="11220787" y="421901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이등변 삼각형 86"/>
          <p:cNvSpPr/>
          <p:nvPr/>
        </p:nvSpPr>
        <p:spPr>
          <a:xfrm>
            <a:off x="10376579" y="5705026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이등변 삼각형 87"/>
          <p:cNvSpPr/>
          <p:nvPr/>
        </p:nvSpPr>
        <p:spPr>
          <a:xfrm>
            <a:off x="9280668" y="5443779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9" name="직선 연결선 88"/>
          <p:cNvCxnSpPr/>
          <p:nvPr/>
        </p:nvCxnSpPr>
        <p:spPr>
          <a:xfrm flipH="1" flipV="1">
            <a:off x="9070973" y="4834012"/>
            <a:ext cx="1259649" cy="828535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 flipV="1">
            <a:off x="10338389" y="4669890"/>
            <a:ext cx="395373" cy="963689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9773610" y="3983250"/>
            <a:ext cx="951368" cy="70356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 flipV="1">
            <a:off x="9095951" y="3978109"/>
            <a:ext cx="677659" cy="85034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2738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Multi-layer Perceptron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3-layer Perceptron can deal with </a:t>
            </a:r>
            <a:r>
              <a:rPr lang="en-US" altLang="ko-KR" dirty="0" smtClean="0">
                <a:solidFill>
                  <a:srgbClr val="FF0000"/>
                </a:solidFill>
              </a:rPr>
              <a:t>more complex</a:t>
            </a:r>
            <a:r>
              <a:rPr lang="en-US" altLang="ko-KR" dirty="0" smtClean="0"/>
              <a:t> problems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4555883" y="4704715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6150640" y="3224258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6025029" y="416728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890150" y="3887608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726990" y="537046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018526" y="3681459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339652" y="368690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867786" y="445731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6132477" y="4591806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5030772" y="342691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722223" y="3642055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이등변 삼각형 17"/>
          <p:cNvSpPr/>
          <p:nvPr/>
        </p:nvSpPr>
        <p:spPr>
          <a:xfrm>
            <a:off x="5181726" y="4485501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>
            <a:off x="5323715" y="4029122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>
            <a:off x="6451329" y="3890645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/>
          <p:nvPr/>
        </p:nvSpPr>
        <p:spPr>
          <a:xfrm>
            <a:off x="5092004" y="4145724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/>
          <p:cNvSpPr/>
          <p:nvPr/>
        </p:nvSpPr>
        <p:spPr>
          <a:xfrm>
            <a:off x="5628977" y="4139801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/>
          <p:cNvSpPr/>
          <p:nvPr/>
        </p:nvSpPr>
        <p:spPr>
          <a:xfrm>
            <a:off x="6677350" y="4214741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/>
          <p:cNvSpPr/>
          <p:nvPr/>
        </p:nvSpPr>
        <p:spPr>
          <a:xfrm>
            <a:off x="6864541" y="3681459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 flipH="1" flipV="1">
            <a:off x="4923942" y="4029122"/>
            <a:ext cx="218919" cy="82550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타원 79"/>
          <p:cNvSpPr/>
          <p:nvPr/>
        </p:nvSpPr>
        <p:spPr>
          <a:xfrm>
            <a:off x="6443310" y="3421466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/>
          <p:cNvSpPr/>
          <p:nvPr/>
        </p:nvSpPr>
        <p:spPr>
          <a:xfrm>
            <a:off x="6764436" y="342691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5954599" y="346124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/>
          <p:cNvSpPr/>
          <p:nvPr/>
        </p:nvSpPr>
        <p:spPr>
          <a:xfrm>
            <a:off x="7147007" y="3382062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/>
          <p:cNvSpPr/>
          <p:nvPr/>
        </p:nvSpPr>
        <p:spPr>
          <a:xfrm>
            <a:off x="6771334" y="4895121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/>
          <p:cNvSpPr/>
          <p:nvPr/>
        </p:nvSpPr>
        <p:spPr>
          <a:xfrm>
            <a:off x="7088447" y="420197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/>
          <p:cNvSpPr/>
          <p:nvPr/>
        </p:nvSpPr>
        <p:spPr>
          <a:xfrm>
            <a:off x="6770342" y="455125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/>
          <p:cNvSpPr/>
          <p:nvPr/>
        </p:nvSpPr>
        <p:spPr>
          <a:xfrm>
            <a:off x="7290257" y="3812039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/>
          <p:cNvSpPr/>
          <p:nvPr/>
        </p:nvSpPr>
        <p:spPr>
          <a:xfrm>
            <a:off x="4830618" y="488049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/>
          <p:cNvSpPr/>
          <p:nvPr/>
        </p:nvSpPr>
        <p:spPr>
          <a:xfrm>
            <a:off x="5172286" y="5029617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/>
          <p:cNvSpPr/>
          <p:nvPr/>
        </p:nvSpPr>
        <p:spPr>
          <a:xfrm>
            <a:off x="4765844" y="4139801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/>
          <p:cNvSpPr/>
          <p:nvPr/>
        </p:nvSpPr>
        <p:spPr>
          <a:xfrm>
            <a:off x="5751271" y="4843046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" name="직선 연결선 102"/>
          <p:cNvCxnSpPr/>
          <p:nvPr/>
        </p:nvCxnSpPr>
        <p:spPr>
          <a:xfrm flipV="1">
            <a:off x="4910282" y="3847120"/>
            <a:ext cx="741933" cy="18200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 flipH="1" flipV="1">
            <a:off x="5652215" y="3841676"/>
            <a:ext cx="266714" cy="46711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 flipH="1">
            <a:off x="5144284" y="4307818"/>
            <a:ext cx="774645" cy="53522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 flipH="1" flipV="1">
            <a:off x="6271628" y="3824434"/>
            <a:ext cx="288774" cy="70450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 flipV="1">
            <a:off x="6257967" y="3596034"/>
            <a:ext cx="896131" cy="22840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 flipV="1">
            <a:off x="6958311" y="3613828"/>
            <a:ext cx="182930" cy="72844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 flipH="1">
            <a:off x="6565164" y="4326770"/>
            <a:ext cx="416494" cy="18167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95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Multi-layer Perceptron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Activation function is needed for nonlinearity</a:t>
            </a:r>
            <a:endParaRPr lang="ko-KR" altLang="en-US" dirty="0"/>
          </a:p>
        </p:txBody>
      </p:sp>
      <p:pic>
        <p:nvPicPr>
          <p:cNvPr id="14338" name="Picture 2" descr="Image result for activation fun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290" y="2463741"/>
            <a:ext cx="8253639" cy="414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830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638"/>
            <a:ext cx="10515600" cy="1325562"/>
          </a:xfrm>
        </p:spPr>
        <p:txBody>
          <a:bodyPr/>
          <a:lstStyle/>
          <a:p>
            <a:r>
              <a:rPr lang="en-US" altLang="ko-KR" dirty="0" smtClean="0"/>
              <a:t>Class Lab - Schedule &amp; Assignment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192CA486-02EC-4D20-8BA0-855B3CF56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672" y="1946048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T. </a:t>
            </a:r>
            <a:r>
              <a:rPr lang="en-US" altLang="ko-KR" dirty="0" err="1" smtClean="0"/>
              <a:t>Mikolov</a:t>
            </a:r>
            <a:r>
              <a:rPr lang="en-US" altLang="ko-KR" dirty="0"/>
              <a:t>, </a:t>
            </a:r>
            <a:r>
              <a:rPr lang="en-US" altLang="ko-KR" dirty="0" smtClean="0"/>
              <a:t>I. </a:t>
            </a:r>
            <a:r>
              <a:rPr lang="en-US" altLang="ko-KR" dirty="0" err="1" smtClean="0"/>
              <a:t>Sutskever</a:t>
            </a:r>
            <a:r>
              <a:rPr lang="en-US" altLang="ko-KR" dirty="0" smtClean="0"/>
              <a:t>, K. Chen, G. </a:t>
            </a:r>
            <a:r>
              <a:rPr lang="en-US" altLang="ko-KR" dirty="0" err="1" smtClean="0"/>
              <a:t>Corrado</a:t>
            </a:r>
            <a:r>
              <a:rPr lang="en-US" altLang="ko-KR" dirty="0" smtClean="0"/>
              <a:t>, J. Dean</a:t>
            </a:r>
            <a:r>
              <a:rPr lang="en-US" altLang="ko-KR" dirty="0"/>
              <a:t>, “Distributed Representations of Words and Phrases and their Compositionality”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567" y="3723552"/>
            <a:ext cx="8888866" cy="287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161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Multi-layer Perceptron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Activation function is needed for nonlinearity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852" y="2955934"/>
            <a:ext cx="9442565" cy="280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330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Multi-layer Perceptron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Activation function is needed for nonlinearity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1379835" y="3326818"/>
                <a:ext cx="2863091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835" y="3326818"/>
                <a:ext cx="2863091" cy="4168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1379835" y="3770674"/>
                <a:ext cx="2845458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835" y="3770674"/>
                <a:ext cx="2845458" cy="4168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1336292" y="4913674"/>
                <a:ext cx="4851520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ko-KR" sz="2400" b="0" dirty="0" smtClean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292" y="4913674"/>
                <a:ext cx="4851520" cy="4168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7182920" y="3310148"/>
                <a:ext cx="2399568" cy="384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ko-KR" sz="2400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2920" y="3310148"/>
                <a:ext cx="2399568" cy="384657"/>
              </a:xfrm>
              <a:prstGeom prst="rect">
                <a:avLst/>
              </a:prstGeom>
              <a:blipFill>
                <a:blip r:embed="rId5"/>
                <a:stretch>
                  <a:fillRect l="-2792" t="-4762" r="-2030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7182920" y="3754004"/>
                <a:ext cx="2381934" cy="384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ko-KR" sz="2400" b="1" i="1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2920" y="3754004"/>
                <a:ext cx="2381934" cy="384657"/>
              </a:xfrm>
              <a:prstGeom prst="rect">
                <a:avLst/>
              </a:prstGeom>
              <a:blipFill>
                <a:blip r:embed="rId6"/>
                <a:stretch>
                  <a:fillRect l="-2558" t="-4762" r="-2046" b="-79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7139377" y="4897004"/>
                <a:ext cx="4214423" cy="15079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ko-KR" sz="2400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altLang="ko-KR" sz="2400" b="1" dirty="0" smtClean="0"/>
              </a:p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sz="24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ko-KR" sz="2400" b="1" dirty="0" smtClean="0"/>
                  <a:t> </a:t>
                </a:r>
                <a:endParaRPr lang="en-US" altLang="ko-KR" sz="2400" b="1" dirty="0"/>
              </a:p>
              <a:p>
                <a:endParaRPr lang="en-US" altLang="ko-KR" sz="2400" dirty="0" smtClean="0"/>
              </a:p>
              <a:p>
                <a:r>
                  <a:rPr lang="en-US" altLang="ko-KR" sz="2400" dirty="0" smtClean="0"/>
                  <a:t>(Equivalent to 1-layer perceptron)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377" y="4897004"/>
                <a:ext cx="4214423" cy="1507977"/>
              </a:xfrm>
              <a:prstGeom prst="rect">
                <a:avLst/>
              </a:prstGeom>
              <a:blipFill>
                <a:blip r:embed="rId7"/>
                <a:stretch>
                  <a:fillRect l="-4335" t="-1210" r="-3035" b="-112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856064" y="2622767"/>
            <a:ext cx="2905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solidFill>
                  <a:srgbClr val="00B050"/>
                </a:solidFill>
              </a:rPr>
              <a:t>With activation</a:t>
            </a:r>
            <a:endParaRPr lang="ko-KR" altLang="en-US" sz="2800" dirty="0">
              <a:solidFill>
                <a:srgbClr val="00B05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642362" y="2622767"/>
            <a:ext cx="3367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solidFill>
                  <a:srgbClr val="FF0000"/>
                </a:solidFill>
              </a:rPr>
              <a:t>Without activation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8951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Multi-layer Perceptron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Deeper networks can represent more complex topology</a:t>
            </a:r>
            <a:endParaRPr lang="ko-KR" altLang="en-US" dirty="0"/>
          </a:p>
        </p:txBody>
      </p:sp>
      <p:pic>
        <p:nvPicPr>
          <p:cNvPr id="1026" name="Picture 2" descr="layer mlp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58" y="2573418"/>
            <a:ext cx="4341611" cy="427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257010" y="4258200"/>
            <a:ext cx="2884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0B050"/>
                </a:solidFill>
              </a:rPr>
              <a:t>Deeper = Better ?</a:t>
            </a:r>
            <a:endParaRPr lang="ko-KR" altLang="en-US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5054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Multi-layer Perceptron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Curse of Dimensionality</a:t>
            </a:r>
            <a:endParaRPr lang="ko-KR" altLang="en-US" dirty="0"/>
          </a:p>
        </p:txBody>
      </p:sp>
      <p:pic>
        <p:nvPicPr>
          <p:cNvPr id="2050" name="Picture 2" descr="https://lh5.googleusercontent.com/l7EAtZbk82Xw1hx67MY2mGE73aOWJCNcgrLw_nrvcX3qWGKJwKNZjAhAUbHHw8IdXL_bV8kQ0k3wonNiiCTKzAtt-coTyWvPhj7HYVlC-o-qA6Qxz25olX7IJitqLgzVD7yFD2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61" y="3152285"/>
            <a:ext cx="6810490" cy="270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435052" y="3699163"/>
            <a:ext cx="3075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Hard to optimize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Prone to </a:t>
            </a:r>
            <a:r>
              <a:rPr lang="en-US" altLang="ko-KR" sz="2400" dirty="0" err="1" smtClean="0"/>
              <a:t>overfit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1099042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Multi-layer Perceptron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Overfitting</a:t>
            </a:r>
            <a:endParaRPr lang="ko-KR" altLang="en-US" dirty="0"/>
          </a:p>
        </p:txBody>
      </p:sp>
      <p:pic>
        <p:nvPicPr>
          <p:cNvPr id="3074" name="Picture 2" descr="overfitting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256" y="3037869"/>
            <a:ext cx="7343775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5704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 Network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ko-KR" dirty="0" smtClean="0"/>
              <a:t>Evaluation (Multi-Layer Perceptron)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 smtClean="0"/>
              <a:t>Loss and Gradient (Backpropagation)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 smtClean="0"/>
              <a:t>Update (SGD)</a:t>
            </a:r>
            <a:endParaRPr lang="ko-KR" altLang="en-US" dirty="0"/>
          </a:p>
        </p:txBody>
      </p:sp>
      <p:sp>
        <p:nvSpPr>
          <p:cNvPr id="4" name="오른쪽 화살표 3"/>
          <p:cNvSpPr/>
          <p:nvPr/>
        </p:nvSpPr>
        <p:spPr>
          <a:xfrm flipH="1">
            <a:off x="7913717" y="3067769"/>
            <a:ext cx="1113906" cy="49876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8867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2008416" y="4120242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3603173" y="2639785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3796396" y="323850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409951" y="3042557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114334" y="312624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471059" y="3096986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792185" y="310243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433762" y="3502479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153964" y="340927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043577" y="2839812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880634" y="3537857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/>
          <p:cNvSpPr/>
          <p:nvPr/>
        </p:nvSpPr>
        <p:spPr>
          <a:xfrm>
            <a:off x="3950499" y="3726657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/>
          <p:cNvSpPr/>
          <p:nvPr/>
        </p:nvSpPr>
        <p:spPr>
          <a:xfrm>
            <a:off x="4226380" y="331198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이등변 삼각형 24"/>
          <p:cNvSpPr/>
          <p:nvPr/>
        </p:nvSpPr>
        <p:spPr>
          <a:xfrm>
            <a:off x="4234544" y="364059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/>
          <p:cNvSpPr/>
          <p:nvPr/>
        </p:nvSpPr>
        <p:spPr>
          <a:xfrm>
            <a:off x="3733975" y="3889942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이등변 삼각형 26"/>
          <p:cNvSpPr/>
          <p:nvPr/>
        </p:nvSpPr>
        <p:spPr>
          <a:xfrm>
            <a:off x="4147458" y="3898449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>
            <a:off x="4680858" y="356626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/>
          <p:cNvSpPr/>
          <p:nvPr/>
        </p:nvSpPr>
        <p:spPr>
          <a:xfrm>
            <a:off x="4593772" y="2998507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 flipH="1">
            <a:off x="2008416" y="3380014"/>
            <a:ext cx="3189514" cy="1862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7086598" y="4120242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V="1">
            <a:off x="8681355" y="2639785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8874578" y="323850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8488133" y="3042557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8192516" y="312624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549241" y="3096986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870367" y="310243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8511944" y="3502479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8232146" y="340927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8121759" y="2839812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7958816" y="3537857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이등변 삼각형 47"/>
          <p:cNvSpPr/>
          <p:nvPr/>
        </p:nvSpPr>
        <p:spPr>
          <a:xfrm>
            <a:off x="9028681" y="3726657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이등변 삼각형 49"/>
          <p:cNvSpPr/>
          <p:nvPr/>
        </p:nvSpPr>
        <p:spPr>
          <a:xfrm>
            <a:off x="9304562" y="331198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이등변 삼각형 50"/>
          <p:cNvSpPr/>
          <p:nvPr/>
        </p:nvSpPr>
        <p:spPr>
          <a:xfrm>
            <a:off x="9312726" y="364059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이등변 삼각형 51"/>
          <p:cNvSpPr/>
          <p:nvPr/>
        </p:nvSpPr>
        <p:spPr>
          <a:xfrm>
            <a:off x="8812157" y="3889942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이등변 삼각형 52"/>
          <p:cNvSpPr/>
          <p:nvPr/>
        </p:nvSpPr>
        <p:spPr>
          <a:xfrm>
            <a:off x="9225640" y="3898449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이등변 삼각형 53"/>
          <p:cNvSpPr/>
          <p:nvPr/>
        </p:nvSpPr>
        <p:spPr>
          <a:xfrm>
            <a:off x="9759040" y="356626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이등변 삼각형 54"/>
          <p:cNvSpPr/>
          <p:nvPr/>
        </p:nvSpPr>
        <p:spPr>
          <a:xfrm>
            <a:off x="9671954" y="2998507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/>
          <p:cNvCxnSpPr/>
          <p:nvPr/>
        </p:nvCxnSpPr>
        <p:spPr>
          <a:xfrm flipH="1">
            <a:off x="7015841" y="2981326"/>
            <a:ext cx="3260272" cy="9647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1506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2008416" y="4120242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3603173" y="2639785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3796396" y="323850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409951" y="3042557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114334" y="312624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471059" y="3096986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792185" y="310243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433762" y="3502479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153964" y="340927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043577" y="2839812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880634" y="3537857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/>
          <p:cNvSpPr/>
          <p:nvPr/>
        </p:nvSpPr>
        <p:spPr>
          <a:xfrm>
            <a:off x="3950499" y="3726657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/>
          <p:cNvSpPr/>
          <p:nvPr/>
        </p:nvSpPr>
        <p:spPr>
          <a:xfrm>
            <a:off x="4226380" y="331198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이등변 삼각형 24"/>
          <p:cNvSpPr/>
          <p:nvPr/>
        </p:nvSpPr>
        <p:spPr>
          <a:xfrm>
            <a:off x="4234544" y="364059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/>
          <p:cNvSpPr/>
          <p:nvPr/>
        </p:nvSpPr>
        <p:spPr>
          <a:xfrm>
            <a:off x="3733975" y="3889942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이등변 삼각형 26"/>
          <p:cNvSpPr/>
          <p:nvPr/>
        </p:nvSpPr>
        <p:spPr>
          <a:xfrm>
            <a:off x="4147458" y="3898449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>
            <a:off x="4680858" y="356626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/>
          <p:cNvSpPr/>
          <p:nvPr/>
        </p:nvSpPr>
        <p:spPr>
          <a:xfrm>
            <a:off x="4593772" y="2998507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 flipH="1">
            <a:off x="2008416" y="3380014"/>
            <a:ext cx="3189514" cy="1862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7086598" y="4120242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V="1">
            <a:off x="8681355" y="2639785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8874578" y="323850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8488133" y="3042557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8192516" y="312624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549241" y="3096986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870367" y="310243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8511944" y="3502479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8232146" y="340927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8121759" y="2839812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7958816" y="3537857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이등변 삼각형 47"/>
          <p:cNvSpPr/>
          <p:nvPr/>
        </p:nvSpPr>
        <p:spPr>
          <a:xfrm>
            <a:off x="9028681" y="3726657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이등변 삼각형 49"/>
          <p:cNvSpPr/>
          <p:nvPr/>
        </p:nvSpPr>
        <p:spPr>
          <a:xfrm>
            <a:off x="9304562" y="331198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이등변 삼각형 50"/>
          <p:cNvSpPr/>
          <p:nvPr/>
        </p:nvSpPr>
        <p:spPr>
          <a:xfrm>
            <a:off x="9312726" y="364059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이등변 삼각형 51"/>
          <p:cNvSpPr/>
          <p:nvPr/>
        </p:nvSpPr>
        <p:spPr>
          <a:xfrm>
            <a:off x="8812157" y="3889942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이등변 삼각형 52"/>
          <p:cNvSpPr/>
          <p:nvPr/>
        </p:nvSpPr>
        <p:spPr>
          <a:xfrm>
            <a:off x="9225640" y="3898449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이등변 삼각형 53"/>
          <p:cNvSpPr/>
          <p:nvPr/>
        </p:nvSpPr>
        <p:spPr>
          <a:xfrm>
            <a:off x="9759040" y="356626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이등변 삼각형 54"/>
          <p:cNvSpPr/>
          <p:nvPr/>
        </p:nvSpPr>
        <p:spPr>
          <a:xfrm>
            <a:off x="9671954" y="2998507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/>
          <p:cNvCxnSpPr/>
          <p:nvPr/>
        </p:nvCxnSpPr>
        <p:spPr>
          <a:xfrm flipH="1">
            <a:off x="7015841" y="2981326"/>
            <a:ext cx="3260272" cy="9647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216832" y="5787455"/>
            <a:ext cx="2772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4 incorrect examples</a:t>
            </a:r>
            <a:endParaRPr lang="ko-KR" altLang="en-US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7295014" y="5781289"/>
            <a:ext cx="2772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2 incorrect examples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249609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2008416" y="4120242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3603173" y="2639785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3796396" y="323850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409951" y="3042557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114334" y="312624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471059" y="3096986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792185" y="310243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433762" y="3502479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153964" y="340927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043577" y="2839812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880634" y="3537857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/>
          <p:cNvSpPr/>
          <p:nvPr/>
        </p:nvSpPr>
        <p:spPr>
          <a:xfrm>
            <a:off x="3950499" y="3726657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/>
          <p:cNvSpPr/>
          <p:nvPr/>
        </p:nvSpPr>
        <p:spPr>
          <a:xfrm>
            <a:off x="4226380" y="331198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이등변 삼각형 24"/>
          <p:cNvSpPr/>
          <p:nvPr/>
        </p:nvSpPr>
        <p:spPr>
          <a:xfrm>
            <a:off x="4234544" y="364059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/>
          <p:cNvSpPr/>
          <p:nvPr/>
        </p:nvSpPr>
        <p:spPr>
          <a:xfrm>
            <a:off x="3733975" y="3889942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이등변 삼각형 26"/>
          <p:cNvSpPr/>
          <p:nvPr/>
        </p:nvSpPr>
        <p:spPr>
          <a:xfrm>
            <a:off x="4147458" y="3898449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>
            <a:off x="4680858" y="356626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/>
          <p:cNvSpPr/>
          <p:nvPr/>
        </p:nvSpPr>
        <p:spPr>
          <a:xfrm>
            <a:off x="4593772" y="2998507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 flipH="1">
            <a:off x="2008416" y="3380014"/>
            <a:ext cx="3189514" cy="1862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7086598" y="4120242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V="1">
            <a:off x="8681355" y="2639785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8874578" y="323850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8488133" y="3042557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8192516" y="312624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549241" y="3096986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870367" y="310243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8511944" y="3502479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8232146" y="340927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8121759" y="2839812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7958816" y="3537857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이등변 삼각형 47"/>
          <p:cNvSpPr/>
          <p:nvPr/>
        </p:nvSpPr>
        <p:spPr>
          <a:xfrm>
            <a:off x="9028681" y="3726657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이등변 삼각형 49"/>
          <p:cNvSpPr/>
          <p:nvPr/>
        </p:nvSpPr>
        <p:spPr>
          <a:xfrm>
            <a:off x="9304562" y="331198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이등변 삼각형 50"/>
          <p:cNvSpPr/>
          <p:nvPr/>
        </p:nvSpPr>
        <p:spPr>
          <a:xfrm>
            <a:off x="9312726" y="364059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이등변 삼각형 51"/>
          <p:cNvSpPr/>
          <p:nvPr/>
        </p:nvSpPr>
        <p:spPr>
          <a:xfrm>
            <a:off x="8812157" y="3889942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이등변 삼각형 52"/>
          <p:cNvSpPr/>
          <p:nvPr/>
        </p:nvSpPr>
        <p:spPr>
          <a:xfrm>
            <a:off x="9225640" y="3898449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이등변 삼각형 53"/>
          <p:cNvSpPr/>
          <p:nvPr/>
        </p:nvSpPr>
        <p:spPr>
          <a:xfrm>
            <a:off x="9759040" y="356626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이등변 삼각형 54"/>
          <p:cNvSpPr/>
          <p:nvPr/>
        </p:nvSpPr>
        <p:spPr>
          <a:xfrm>
            <a:off x="9671954" y="2998507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/>
          <p:cNvCxnSpPr/>
          <p:nvPr/>
        </p:nvCxnSpPr>
        <p:spPr>
          <a:xfrm flipH="1">
            <a:off x="7015841" y="2981326"/>
            <a:ext cx="3260272" cy="9647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183580" y="5787455"/>
            <a:ext cx="2837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Cosine similarity : 0.5</a:t>
            </a:r>
            <a:endParaRPr lang="ko-KR" altLang="en-US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7261762" y="5781289"/>
            <a:ext cx="2837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Cosine similarity : </a:t>
            </a:r>
            <a:r>
              <a:rPr lang="en-US" altLang="ko-KR" sz="2400" dirty="0" smtClean="0"/>
              <a:t>0.7</a:t>
            </a:r>
            <a:endParaRPr lang="ko-KR" altLang="en-US" sz="2400" dirty="0"/>
          </a:p>
        </p:txBody>
      </p:sp>
      <p:cxnSp>
        <p:nvCxnSpPr>
          <p:cNvPr id="43" name="직선 연결선 42"/>
          <p:cNvCxnSpPr/>
          <p:nvPr/>
        </p:nvCxnSpPr>
        <p:spPr>
          <a:xfrm flipH="1">
            <a:off x="2056117" y="2661558"/>
            <a:ext cx="2846615" cy="2394856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H="1">
            <a:off x="7129644" y="2639386"/>
            <a:ext cx="2846615" cy="2394856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45210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/>
              <a:t>Loss(=cost</a:t>
            </a:r>
            <a:r>
              <a:rPr lang="en-US" altLang="ko-KR" dirty="0" smtClean="0"/>
              <a:t>) : A real number that represents how much 			      wrong it is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endParaRPr lang="ko-KR" altLang="en-US" dirty="0"/>
          </a:p>
        </p:txBody>
      </p:sp>
      <p:cxnSp>
        <p:nvCxnSpPr>
          <p:cNvPr id="42" name="직선 화살표 연결선 41"/>
          <p:cNvCxnSpPr/>
          <p:nvPr/>
        </p:nvCxnSpPr>
        <p:spPr>
          <a:xfrm>
            <a:off x="1246416" y="4544785"/>
            <a:ext cx="31895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V="1">
            <a:off x="2841173" y="3064328"/>
            <a:ext cx="0" cy="28955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타원 43"/>
          <p:cNvSpPr/>
          <p:nvPr/>
        </p:nvSpPr>
        <p:spPr>
          <a:xfrm>
            <a:off x="3034396" y="366304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2647951" y="346710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2352334" y="3550786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709059" y="3521529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2030185" y="352697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2671762" y="3927022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2391964" y="3833813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/>
          <p:cNvSpPr/>
          <p:nvPr/>
        </p:nvSpPr>
        <p:spPr>
          <a:xfrm>
            <a:off x="2281577" y="3264355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2118634" y="3962400"/>
            <a:ext cx="141514" cy="141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이등변 삼각형 60"/>
          <p:cNvSpPr/>
          <p:nvPr/>
        </p:nvSpPr>
        <p:spPr>
          <a:xfrm>
            <a:off x="3188499" y="415120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이등변 삼각형 61"/>
          <p:cNvSpPr/>
          <p:nvPr/>
        </p:nvSpPr>
        <p:spPr>
          <a:xfrm>
            <a:off x="3464380" y="3736523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이등변 삼각형 62"/>
          <p:cNvSpPr/>
          <p:nvPr/>
        </p:nvSpPr>
        <p:spPr>
          <a:xfrm>
            <a:off x="3472544" y="4065136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이등변 삼각형 63"/>
          <p:cNvSpPr/>
          <p:nvPr/>
        </p:nvSpPr>
        <p:spPr>
          <a:xfrm>
            <a:off x="2971975" y="4314485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이등변 삼각형 64"/>
          <p:cNvSpPr/>
          <p:nvPr/>
        </p:nvSpPr>
        <p:spPr>
          <a:xfrm>
            <a:off x="3385458" y="4322992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이등변 삼각형 65"/>
          <p:cNvSpPr/>
          <p:nvPr/>
        </p:nvSpPr>
        <p:spPr>
          <a:xfrm>
            <a:off x="3918858" y="3990806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이등변 삼각형 66"/>
          <p:cNvSpPr/>
          <p:nvPr/>
        </p:nvSpPr>
        <p:spPr>
          <a:xfrm>
            <a:off x="3831772" y="3423050"/>
            <a:ext cx="174172" cy="1415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연결선 67"/>
          <p:cNvCxnSpPr/>
          <p:nvPr/>
        </p:nvCxnSpPr>
        <p:spPr>
          <a:xfrm flipH="1">
            <a:off x="1246416" y="3804557"/>
            <a:ext cx="3189514" cy="1862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2372414" y="6211998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Loss : 4</a:t>
            </a:r>
            <a:endParaRPr lang="ko-KR" altLang="en-US" sz="2400" dirty="0"/>
          </a:p>
        </p:txBody>
      </p:sp>
      <p:sp>
        <p:nvSpPr>
          <p:cNvPr id="4" name="직사각형 3"/>
          <p:cNvSpPr/>
          <p:nvPr/>
        </p:nvSpPr>
        <p:spPr>
          <a:xfrm>
            <a:off x="5512932" y="3319634"/>
            <a:ext cx="1861457" cy="745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Prediction: 3.4</a:t>
            </a:r>
            <a:endParaRPr lang="ko-KR" altLang="en-US" dirty="0"/>
          </a:p>
        </p:txBody>
      </p:sp>
      <p:sp>
        <p:nvSpPr>
          <p:cNvPr id="70" name="직사각형 69"/>
          <p:cNvSpPr/>
          <p:nvPr/>
        </p:nvSpPr>
        <p:spPr>
          <a:xfrm>
            <a:off x="5512932" y="4818405"/>
            <a:ext cx="1861457" cy="745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Answer: 3.7</a:t>
            </a:r>
            <a:endParaRPr lang="ko-KR" alt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5734171" y="6211997"/>
            <a:ext cx="1479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Loss : 0.09</a:t>
            </a:r>
            <a:endParaRPr lang="ko-KR" altLang="en-US" sz="2400" dirty="0"/>
          </a:p>
        </p:txBody>
      </p:sp>
      <p:cxnSp>
        <p:nvCxnSpPr>
          <p:cNvPr id="6" name="직선 화살표 연결선 5"/>
          <p:cNvCxnSpPr>
            <a:stCxn id="4" idx="2"/>
            <a:endCxn id="70" idx="0"/>
          </p:cNvCxnSpPr>
          <p:nvPr/>
        </p:nvCxnSpPr>
        <p:spPr>
          <a:xfrm>
            <a:off x="6443661" y="4064965"/>
            <a:ext cx="0" cy="7534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9112305" y="6224580"/>
            <a:ext cx="1324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Loss : 1.7</a:t>
            </a:r>
            <a:endParaRPr lang="ko-KR" altLang="en-US" sz="2400" dirty="0"/>
          </a:p>
        </p:txBody>
      </p:sp>
      <p:pic>
        <p:nvPicPr>
          <p:cNvPr id="23554" name="Picture 2" descr="Image result for kl diverg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059" y="2642507"/>
            <a:ext cx="3485470" cy="348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919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1325A5-B55B-4682-9E83-A3464153F78C}"/>
              </a:ext>
            </a:extLst>
          </p:cNvPr>
          <p:cNvSpPr/>
          <p:nvPr/>
        </p:nvSpPr>
        <p:spPr>
          <a:xfrm>
            <a:off x="7701094" y="2272238"/>
            <a:ext cx="352337" cy="30137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000100</a:t>
            </a:r>
            <a:endParaRPr lang="ko-KR" alt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5139D9-A18B-4F77-B501-F912CBADDB69}"/>
              </a:ext>
            </a:extLst>
          </p:cNvPr>
          <p:cNvSpPr txBox="1"/>
          <p:nvPr/>
        </p:nvSpPr>
        <p:spPr>
          <a:xfrm>
            <a:off x="1876165" y="5550356"/>
            <a:ext cx="1236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vector</a:t>
            </a:r>
            <a:endParaRPr lang="ko-KR" altLang="en-US" sz="3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CE33AB-2502-4229-9A8D-EFD80E42E89A}"/>
              </a:ext>
            </a:extLst>
          </p:cNvPr>
          <p:cNvSpPr/>
          <p:nvPr/>
        </p:nvSpPr>
        <p:spPr>
          <a:xfrm>
            <a:off x="2367094" y="2363599"/>
            <a:ext cx="352337" cy="30137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000000</a:t>
            </a:r>
            <a:endParaRPr lang="ko-KR" alt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B62BDC-D794-4BED-AA38-BBD930F88B29}"/>
              </a:ext>
            </a:extLst>
          </p:cNvPr>
          <p:cNvSpPr txBox="1"/>
          <p:nvPr/>
        </p:nvSpPr>
        <p:spPr>
          <a:xfrm>
            <a:off x="1593909" y="2442248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apple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F1922B-5D05-41F8-A9F4-5A048E1E38D6}"/>
              </a:ext>
            </a:extLst>
          </p:cNvPr>
          <p:cNvSpPr txBox="1"/>
          <p:nvPr/>
        </p:nvSpPr>
        <p:spPr>
          <a:xfrm>
            <a:off x="1419181" y="2946986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banana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CD955B-44C2-4112-8876-8C18A1E9F795}"/>
              </a:ext>
            </a:extLst>
          </p:cNvPr>
          <p:cNvSpPr txBox="1"/>
          <p:nvPr/>
        </p:nvSpPr>
        <p:spPr>
          <a:xfrm>
            <a:off x="1560426" y="3426557"/>
            <a:ext cx="716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grape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4139E1-D362-4466-BDF8-102CF56E4E70}"/>
              </a:ext>
            </a:extLst>
          </p:cNvPr>
          <p:cNvSpPr txBox="1"/>
          <p:nvPr/>
        </p:nvSpPr>
        <p:spPr>
          <a:xfrm>
            <a:off x="1441751" y="3914517"/>
            <a:ext cx="836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orange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005083-3465-4B75-B78E-BF5287D0CA52}"/>
              </a:ext>
            </a:extLst>
          </p:cNvPr>
          <p:cNvSpPr txBox="1"/>
          <p:nvPr/>
        </p:nvSpPr>
        <p:spPr>
          <a:xfrm>
            <a:off x="1072635" y="4410866"/>
            <a:ext cx="1201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strawberry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996183-CCA5-474F-ACA1-D549BEA18217}"/>
              </a:ext>
            </a:extLst>
          </p:cNvPr>
          <p:cNvSpPr txBox="1"/>
          <p:nvPr/>
        </p:nvSpPr>
        <p:spPr>
          <a:xfrm>
            <a:off x="959040" y="4910690"/>
            <a:ext cx="1322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watermelon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D46B27-7552-4EC2-967F-75A7014D2626}"/>
              </a:ext>
            </a:extLst>
          </p:cNvPr>
          <p:cNvSpPr txBox="1"/>
          <p:nvPr/>
        </p:nvSpPr>
        <p:spPr>
          <a:xfrm>
            <a:off x="7326021" y="5647999"/>
            <a:ext cx="13430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orange</a:t>
            </a:r>
            <a:endParaRPr lang="ko-KR" altLang="en-US" sz="32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4A93B31-7354-4916-A774-4D5B7E2A88D3}"/>
              </a:ext>
            </a:extLst>
          </p:cNvPr>
          <p:cNvSpPr/>
          <p:nvPr/>
        </p:nvSpPr>
        <p:spPr>
          <a:xfrm>
            <a:off x="5806580" y="2289016"/>
            <a:ext cx="352337" cy="30137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100000</a:t>
            </a:r>
            <a:endParaRPr lang="ko-KR" altLang="en-US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87EB02-E18F-409B-8458-01DC80288854}"/>
              </a:ext>
            </a:extLst>
          </p:cNvPr>
          <p:cNvSpPr txBox="1"/>
          <p:nvPr/>
        </p:nvSpPr>
        <p:spPr>
          <a:xfrm>
            <a:off x="5465063" y="5664777"/>
            <a:ext cx="1112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apple</a:t>
            </a:r>
            <a:endParaRPr lang="ko-KR" altLang="en-US" sz="3200" dirty="0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8F4BBE1D-FCC6-40FE-B5F8-7D90FAE800C8}"/>
              </a:ext>
            </a:extLst>
          </p:cNvPr>
          <p:cNvSpPr/>
          <p:nvPr/>
        </p:nvSpPr>
        <p:spPr>
          <a:xfrm rot="16200000">
            <a:off x="4124433" y="3501066"/>
            <a:ext cx="277145" cy="46166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1ECA1ED-17DC-459A-9FA5-C3964A06E351}"/>
              </a:ext>
            </a:extLst>
          </p:cNvPr>
          <p:cNvSpPr/>
          <p:nvPr/>
        </p:nvSpPr>
        <p:spPr>
          <a:xfrm>
            <a:off x="9327160" y="2858647"/>
            <a:ext cx="1874482" cy="187448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One-hot encoding</a:t>
            </a:r>
            <a:endParaRPr lang="ko-KR" altLang="en-US" sz="2400" dirty="0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Class Lab - Schedule &amp; Assignment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21109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L2-loss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442" y="2890096"/>
            <a:ext cx="7018224" cy="15267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66200" y="4855524"/>
            <a:ext cx="4972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Measure distance between real values</a:t>
            </a:r>
            <a:endParaRPr lang="ko-KR" altLang="en-US" sz="2400" dirty="0"/>
          </a:p>
        </p:txBody>
      </p:sp>
      <p:sp>
        <p:nvSpPr>
          <p:cNvPr id="6" name="직사각형 5"/>
          <p:cNvSpPr/>
          <p:nvPr/>
        </p:nvSpPr>
        <p:spPr>
          <a:xfrm>
            <a:off x="1348388" y="2818172"/>
            <a:ext cx="1861457" cy="745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Prediction: 3.4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348388" y="4316943"/>
            <a:ext cx="1861457" cy="745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Answer: 3.7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69627" y="5710535"/>
            <a:ext cx="1479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Loss : 0.09</a:t>
            </a:r>
            <a:endParaRPr lang="ko-KR" altLang="en-US" sz="2400" dirty="0"/>
          </a:p>
        </p:txBody>
      </p:sp>
      <p:cxnSp>
        <p:nvCxnSpPr>
          <p:cNvPr id="11" name="직선 화살표 연결선 10"/>
          <p:cNvCxnSpPr>
            <a:stCxn id="6" idx="2"/>
            <a:endCxn id="9" idx="0"/>
          </p:cNvCxnSpPr>
          <p:nvPr/>
        </p:nvCxnSpPr>
        <p:spPr>
          <a:xfrm>
            <a:off x="2279117" y="3563503"/>
            <a:ext cx="0" cy="7534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26510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Cross Entropy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619984" y="4682344"/>
            <a:ext cx="70602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Measure distance between two probability distribution</a:t>
            </a:r>
          </a:p>
          <a:p>
            <a:pPr algn="ctr"/>
            <a:r>
              <a:rPr lang="en-US" altLang="ko-KR" sz="2400" dirty="0" smtClean="0"/>
              <a:t>Mostly used in classification problems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881" y="3193042"/>
            <a:ext cx="5076825" cy="9429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41310" y="6166393"/>
            <a:ext cx="1324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Loss : 1.7</a:t>
            </a:r>
            <a:endParaRPr lang="ko-KR" altLang="en-US" sz="2400" dirty="0"/>
          </a:p>
        </p:txBody>
      </p:sp>
      <p:pic>
        <p:nvPicPr>
          <p:cNvPr id="7" name="Picture 2" descr="Image result for kl diverg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64" y="2584320"/>
            <a:ext cx="3485470" cy="348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2345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Regularization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/>
              <a:t>Neural network </a:t>
            </a:r>
            <a:r>
              <a:rPr lang="en-US" altLang="ko-KR" dirty="0" smtClean="0"/>
              <a:t>overfitting problem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5040398" y="3881754"/>
            <a:ext cx="59979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Neural network models can </a:t>
            </a:r>
            <a:r>
              <a:rPr lang="en-US" altLang="ko-KR" sz="2000" b="1" dirty="0" smtClean="0"/>
              <a:t>memorize</a:t>
            </a:r>
            <a:r>
              <a:rPr lang="en-US" altLang="ko-KR" sz="2000" dirty="0" smtClean="0"/>
              <a:t> the training data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-&gt; when they meet </a:t>
            </a:r>
            <a:r>
              <a:rPr lang="en-US" altLang="ko-KR" sz="2000" b="1" dirty="0" smtClean="0"/>
              <a:t>unseen</a:t>
            </a:r>
            <a:r>
              <a:rPr lang="en-US" altLang="ko-KR" sz="2000" dirty="0" smtClean="0"/>
              <a:t> data (test data)</a:t>
            </a:r>
            <a:endParaRPr lang="ko-KR" altLang="en-US" sz="2000" dirty="0"/>
          </a:p>
        </p:txBody>
      </p:sp>
      <p:pic>
        <p:nvPicPr>
          <p:cNvPr id="1028" name="Picture 4" descr="overfitting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295" y="2363152"/>
            <a:ext cx="2857500" cy="194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verfitting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803" y="4472249"/>
            <a:ext cx="2385751" cy="238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43911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Regularization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Regularization and loss function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439" y="2642581"/>
            <a:ext cx="856297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83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Regularization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/>
              <a:t>Regularization and loss function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745" y="4407131"/>
            <a:ext cx="6395403" cy="13535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26774" b="48451"/>
          <a:stretch/>
        </p:blipFill>
        <p:spPr>
          <a:xfrm>
            <a:off x="1182745" y="2768138"/>
            <a:ext cx="8562975" cy="7315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20229" t="50611" r="73752" b="41976"/>
          <a:stretch/>
        </p:blipFill>
        <p:spPr>
          <a:xfrm>
            <a:off x="2909454" y="3478183"/>
            <a:ext cx="515390" cy="2189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29846" y="4622261"/>
            <a:ext cx="3815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How sensitive to the input?</a:t>
            </a:r>
          </a:p>
          <a:p>
            <a:endParaRPr lang="en-US" altLang="ko-KR" dirty="0"/>
          </a:p>
          <a:p>
            <a:r>
              <a:rPr lang="en-US" altLang="ko-KR" dirty="0" smtClean="0"/>
              <a:t>Near zero weights vs Large weights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46029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Regularization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/>
              <a:t>Regularization and loss function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745" y="4407131"/>
            <a:ext cx="6395403" cy="13535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26774" b="48451"/>
          <a:stretch/>
        </p:blipFill>
        <p:spPr>
          <a:xfrm>
            <a:off x="1182745" y="2768138"/>
            <a:ext cx="8562975" cy="7315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20229" t="50611" r="73752" b="41976"/>
          <a:stretch/>
        </p:blipFill>
        <p:spPr>
          <a:xfrm>
            <a:off x="2909454" y="3478183"/>
            <a:ext cx="515390" cy="2189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6453" y="4641951"/>
            <a:ext cx="2938533" cy="88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777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We should minimize the loss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77620" y="3932479"/>
            <a:ext cx="1036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FF0000"/>
                </a:solidFill>
              </a:rPr>
              <a:t>How?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5434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We should minimize the loss using differentiation</a:t>
            </a:r>
            <a:endParaRPr lang="ko-KR" altLang="en-US" dirty="0"/>
          </a:p>
        </p:txBody>
      </p:sp>
      <p:pic>
        <p:nvPicPr>
          <p:cNvPr id="25606" name="Picture 6" descr="Image result for loss fun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" y="2607129"/>
            <a:ext cx="7117247" cy="385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98328" y="4057170"/>
            <a:ext cx="30187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Parameter : W</a:t>
            </a:r>
          </a:p>
          <a:p>
            <a:r>
              <a:rPr lang="en-US" altLang="ko-KR" sz="2800" dirty="0" smtClean="0"/>
              <a:t>Loss function : J(W)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261599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We should minimize the loss using differentiation</a:t>
            </a:r>
            <a:endParaRPr lang="ko-KR" altLang="en-US" dirty="0"/>
          </a:p>
        </p:txBody>
      </p:sp>
      <p:pic>
        <p:nvPicPr>
          <p:cNvPr id="25606" name="Picture 6" descr="Image result for loss fun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" y="2607129"/>
            <a:ext cx="7117247" cy="385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266597" y="4082144"/>
                <a:ext cx="2263568" cy="633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2800" dirty="0" smtClean="0"/>
                  <a:t>Gradient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sz="28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6597" y="4082144"/>
                <a:ext cx="2263568" cy="633443"/>
              </a:xfrm>
              <a:prstGeom prst="rect">
                <a:avLst/>
              </a:prstGeom>
              <a:blipFill>
                <a:blip r:embed="rId3"/>
                <a:stretch>
                  <a:fillRect l="-9434" b="-1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2885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Backpropagation: Using chain rule, calculate gradient step-				     by-step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1638300" y="3430474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300" y="3430474"/>
                <a:ext cx="664029" cy="5660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1638299" y="4627165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99" y="4627165"/>
                <a:ext cx="664029" cy="5660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타원 4"/>
              <p:cNvSpPr/>
              <p:nvPr/>
            </p:nvSpPr>
            <p:spPr>
              <a:xfrm>
                <a:off x="3184070" y="4024481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" name="타원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070" y="4024481"/>
                <a:ext cx="566057" cy="5660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/>
          <p:cNvCxnSpPr>
            <a:stCxn id="4" idx="3"/>
            <a:endCxn id="5" idx="2"/>
          </p:cNvCxnSpPr>
          <p:nvPr/>
        </p:nvCxnSpPr>
        <p:spPr>
          <a:xfrm>
            <a:off x="2302329" y="3713503"/>
            <a:ext cx="881741" cy="594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7" idx="3"/>
            <a:endCxn id="5" idx="2"/>
          </p:cNvCxnSpPr>
          <p:nvPr/>
        </p:nvCxnSpPr>
        <p:spPr>
          <a:xfrm flipV="1">
            <a:off x="2302328" y="4307510"/>
            <a:ext cx="881742" cy="602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5" idx="6"/>
            <a:endCxn id="18" idx="1"/>
          </p:cNvCxnSpPr>
          <p:nvPr/>
        </p:nvCxnSpPr>
        <p:spPr>
          <a:xfrm>
            <a:off x="3750127" y="4307510"/>
            <a:ext cx="9361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4686298" y="4024481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298" y="4024481"/>
                <a:ext cx="664029" cy="5660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4686298" y="5193222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298" y="5193222"/>
                <a:ext cx="664029" cy="5660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타원 22"/>
              <p:cNvSpPr/>
              <p:nvPr/>
            </p:nvSpPr>
            <p:spPr>
              <a:xfrm>
                <a:off x="6188527" y="4611061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3" name="타원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527" y="4611061"/>
                <a:ext cx="566057" cy="56605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화살표 연결선 23"/>
          <p:cNvCxnSpPr>
            <a:stCxn id="18" idx="3"/>
            <a:endCxn id="23" idx="2"/>
          </p:cNvCxnSpPr>
          <p:nvPr/>
        </p:nvCxnSpPr>
        <p:spPr>
          <a:xfrm>
            <a:off x="5350327" y="4307510"/>
            <a:ext cx="838200" cy="586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2" idx="3"/>
            <a:endCxn id="23" idx="2"/>
          </p:cNvCxnSpPr>
          <p:nvPr/>
        </p:nvCxnSpPr>
        <p:spPr>
          <a:xfrm flipV="1">
            <a:off x="5350327" y="4894090"/>
            <a:ext cx="838200" cy="582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3" idx="6"/>
            <a:endCxn id="32" idx="1"/>
          </p:cNvCxnSpPr>
          <p:nvPr/>
        </p:nvCxnSpPr>
        <p:spPr>
          <a:xfrm>
            <a:off x="6754584" y="4894090"/>
            <a:ext cx="936171" cy="5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/>
              <p:cNvSpPr/>
              <p:nvPr/>
            </p:nvSpPr>
            <p:spPr>
              <a:xfrm>
                <a:off x="7690755" y="4616279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직사각형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755" y="4616279"/>
                <a:ext cx="664029" cy="5660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/>
          <p:cNvCxnSpPr>
            <a:stCxn id="32" idx="3"/>
            <a:endCxn id="44" idx="2"/>
          </p:cNvCxnSpPr>
          <p:nvPr/>
        </p:nvCxnSpPr>
        <p:spPr>
          <a:xfrm>
            <a:off x="8354784" y="4899308"/>
            <a:ext cx="933450" cy="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44" idx="6"/>
            <a:endCxn id="43" idx="1"/>
          </p:cNvCxnSpPr>
          <p:nvPr/>
        </p:nvCxnSpPr>
        <p:spPr>
          <a:xfrm flipV="1">
            <a:off x="9854291" y="4899308"/>
            <a:ext cx="868134" cy="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직사각형 42"/>
              <p:cNvSpPr/>
              <p:nvPr/>
            </p:nvSpPr>
            <p:spPr>
              <a:xfrm>
                <a:off x="10722425" y="4616279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3" name="직사각형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2425" y="4616279"/>
                <a:ext cx="664029" cy="5660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타원 43"/>
              <p:cNvSpPr/>
              <p:nvPr/>
            </p:nvSpPr>
            <p:spPr>
              <a:xfrm>
                <a:off x="9288234" y="4616504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4" name="타원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8234" y="4616504"/>
                <a:ext cx="566057" cy="56605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3613156" y="6134589"/>
                <a:ext cx="51800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/>
                  <a:t>Computational graph of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156" y="6134589"/>
                <a:ext cx="5180072" cy="461665"/>
              </a:xfrm>
              <a:prstGeom prst="rect">
                <a:avLst/>
              </a:prstGeom>
              <a:blipFill>
                <a:blip r:embed="rId11"/>
                <a:stretch>
                  <a:fillRect l="-1885" t="-10526" r="-118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6233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1EC258-6CA8-4B6B-AD6A-A1CD95FFC32F}"/>
              </a:ext>
            </a:extLst>
          </p:cNvPr>
          <p:cNvSpPr/>
          <p:nvPr/>
        </p:nvSpPr>
        <p:spPr>
          <a:xfrm>
            <a:off x="8762208" y="2723982"/>
            <a:ext cx="352337" cy="30137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000100</a:t>
            </a:r>
            <a:endParaRPr lang="ko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F411D6-E048-4D85-B8E1-16101F3462D9}"/>
              </a:ext>
            </a:extLst>
          </p:cNvPr>
          <p:cNvSpPr txBox="1"/>
          <p:nvPr/>
        </p:nvSpPr>
        <p:spPr>
          <a:xfrm>
            <a:off x="8387135" y="6099743"/>
            <a:ext cx="13430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orange</a:t>
            </a:r>
            <a:endParaRPr lang="ko-KR" altLang="en-US" sz="3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47FB65-2E95-494C-A48F-B0D67A13D234}"/>
              </a:ext>
            </a:extLst>
          </p:cNvPr>
          <p:cNvSpPr/>
          <p:nvPr/>
        </p:nvSpPr>
        <p:spPr>
          <a:xfrm>
            <a:off x="2803322" y="2723982"/>
            <a:ext cx="352337" cy="30137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100000</a:t>
            </a:r>
            <a:endParaRPr lang="ko-KR" alt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4C9912-23EB-463B-AD51-B7CCE7377E75}"/>
              </a:ext>
            </a:extLst>
          </p:cNvPr>
          <p:cNvSpPr txBox="1"/>
          <p:nvPr/>
        </p:nvSpPr>
        <p:spPr>
          <a:xfrm>
            <a:off x="2461805" y="6099743"/>
            <a:ext cx="1112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apple</a:t>
            </a:r>
            <a:endParaRPr lang="ko-KR" altLang="en-US" sz="3200" dirty="0"/>
          </a:p>
        </p:txBody>
      </p:sp>
      <p:sp>
        <p:nvSpPr>
          <p:cNvPr id="13" name="구름 12">
            <a:extLst>
              <a:ext uri="{FF2B5EF4-FFF2-40B4-BE49-F238E27FC236}">
                <a16:creationId xmlns:a16="http://schemas.microsoft.com/office/drawing/2014/main" id="{4DA38618-34F3-4E79-A901-8066EBA72F0C}"/>
              </a:ext>
            </a:extLst>
          </p:cNvPr>
          <p:cNvSpPr/>
          <p:nvPr/>
        </p:nvSpPr>
        <p:spPr>
          <a:xfrm>
            <a:off x="4181483" y="2696649"/>
            <a:ext cx="3829033" cy="1464702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accent5"/>
                </a:solidFill>
              </a:rPr>
              <a:t>Semantic Relation</a:t>
            </a:r>
            <a:endParaRPr lang="ko-KR" altLang="en-US" sz="3200" dirty="0">
              <a:solidFill>
                <a:schemeClr val="accent5"/>
              </a:solidFill>
            </a:endParaRPr>
          </a:p>
        </p:txBody>
      </p:sp>
      <p:sp>
        <p:nvSpPr>
          <p:cNvPr id="14" name="구름 13">
            <a:extLst>
              <a:ext uri="{FF2B5EF4-FFF2-40B4-BE49-F238E27FC236}">
                <a16:creationId xmlns:a16="http://schemas.microsoft.com/office/drawing/2014/main" id="{75C31D54-DF1E-4DC6-9A51-CE7943A68D3E}"/>
              </a:ext>
            </a:extLst>
          </p:cNvPr>
          <p:cNvSpPr/>
          <p:nvPr/>
        </p:nvSpPr>
        <p:spPr>
          <a:xfrm>
            <a:off x="4189871" y="4230854"/>
            <a:ext cx="3829033" cy="1464702"/>
          </a:xfrm>
          <a:prstGeom prst="clou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accent2"/>
                </a:solidFill>
              </a:rPr>
              <a:t>Syntactic Relation</a:t>
            </a:r>
            <a:endParaRPr lang="ko-KR" altLang="en-US" sz="3200" dirty="0">
              <a:solidFill>
                <a:schemeClr val="accent2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F0139F-34CF-49E4-BEAB-B8DE17181120}"/>
              </a:ext>
            </a:extLst>
          </p:cNvPr>
          <p:cNvSpPr/>
          <p:nvPr/>
        </p:nvSpPr>
        <p:spPr>
          <a:xfrm rot="2317687">
            <a:off x="4331250" y="3957016"/>
            <a:ext cx="3529500" cy="31962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CB9D000-0F4E-439F-B82C-AF4018EE0407}"/>
              </a:ext>
            </a:extLst>
          </p:cNvPr>
          <p:cNvSpPr/>
          <p:nvPr/>
        </p:nvSpPr>
        <p:spPr>
          <a:xfrm rot="19062314">
            <a:off x="4331251" y="3963308"/>
            <a:ext cx="3529500" cy="31962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Class Lab - Schedule &amp; Assignment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45586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Backpropagation: Using chain rule, calculate gradient step-				     by-step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1638300" y="3430474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0.9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300" y="3430474"/>
                <a:ext cx="664029" cy="5660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1638299" y="4627165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0.7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99" y="4627165"/>
                <a:ext cx="664029" cy="5660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타원 4"/>
              <p:cNvSpPr/>
              <p:nvPr/>
            </p:nvSpPr>
            <p:spPr>
              <a:xfrm>
                <a:off x="3184070" y="4024481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" name="타원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070" y="4024481"/>
                <a:ext cx="566057" cy="5660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/>
          <p:cNvCxnSpPr>
            <a:stCxn id="4" idx="3"/>
            <a:endCxn id="5" idx="2"/>
          </p:cNvCxnSpPr>
          <p:nvPr/>
        </p:nvCxnSpPr>
        <p:spPr>
          <a:xfrm>
            <a:off x="2302329" y="3713503"/>
            <a:ext cx="881741" cy="594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7" idx="3"/>
            <a:endCxn id="5" idx="2"/>
          </p:cNvCxnSpPr>
          <p:nvPr/>
        </p:nvCxnSpPr>
        <p:spPr>
          <a:xfrm flipV="1">
            <a:off x="2302328" y="4307510"/>
            <a:ext cx="881742" cy="602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5" idx="6"/>
            <a:endCxn id="18" idx="1"/>
          </p:cNvCxnSpPr>
          <p:nvPr/>
        </p:nvCxnSpPr>
        <p:spPr>
          <a:xfrm>
            <a:off x="3750127" y="4307510"/>
            <a:ext cx="9361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4686298" y="4024481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0.63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298" y="4024481"/>
                <a:ext cx="664029" cy="5660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4686298" y="5193222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0.2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298" y="5193222"/>
                <a:ext cx="664029" cy="5660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타원 22"/>
              <p:cNvSpPr/>
              <p:nvPr/>
            </p:nvSpPr>
            <p:spPr>
              <a:xfrm>
                <a:off x="6188527" y="4611061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3" name="타원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527" y="4611061"/>
                <a:ext cx="566057" cy="56605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화살표 연결선 23"/>
          <p:cNvCxnSpPr>
            <a:stCxn id="18" idx="3"/>
            <a:endCxn id="23" idx="2"/>
          </p:cNvCxnSpPr>
          <p:nvPr/>
        </p:nvCxnSpPr>
        <p:spPr>
          <a:xfrm>
            <a:off x="5350327" y="4307510"/>
            <a:ext cx="838200" cy="586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2" idx="3"/>
            <a:endCxn id="23" idx="2"/>
          </p:cNvCxnSpPr>
          <p:nvPr/>
        </p:nvCxnSpPr>
        <p:spPr>
          <a:xfrm flipV="1">
            <a:off x="5350327" y="4894090"/>
            <a:ext cx="838200" cy="582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3" idx="6"/>
            <a:endCxn id="32" idx="1"/>
          </p:cNvCxnSpPr>
          <p:nvPr/>
        </p:nvCxnSpPr>
        <p:spPr>
          <a:xfrm>
            <a:off x="6754584" y="4894090"/>
            <a:ext cx="936171" cy="5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/>
              <p:cNvSpPr/>
              <p:nvPr/>
            </p:nvSpPr>
            <p:spPr>
              <a:xfrm>
                <a:off x="7690755" y="4616279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0.83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2" name="직사각형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755" y="4616279"/>
                <a:ext cx="664029" cy="5660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/>
          <p:cNvCxnSpPr>
            <a:stCxn id="32" idx="3"/>
            <a:endCxn id="44" idx="2"/>
          </p:cNvCxnSpPr>
          <p:nvPr/>
        </p:nvCxnSpPr>
        <p:spPr>
          <a:xfrm>
            <a:off x="8354784" y="4899308"/>
            <a:ext cx="933450" cy="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44" idx="6"/>
            <a:endCxn id="43" idx="1"/>
          </p:cNvCxnSpPr>
          <p:nvPr/>
        </p:nvCxnSpPr>
        <p:spPr>
          <a:xfrm flipV="1">
            <a:off x="9854291" y="4899308"/>
            <a:ext cx="868134" cy="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직사각형 42"/>
              <p:cNvSpPr/>
              <p:nvPr/>
            </p:nvSpPr>
            <p:spPr>
              <a:xfrm>
                <a:off x="10722425" y="4616279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0.70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3" name="직사각형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2425" y="4616279"/>
                <a:ext cx="664029" cy="5660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타원 43"/>
              <p:cNvSpPr/>
              <p:nvPr/>
            </p:nvSpPr>
            <p:spPr>
              <a:xfrm>
                <a:off x="9288234" y="4616504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4" name="타원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8234" y="4616504"/>
                <a:ext cx="566057" cy="56605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연결선 11"/>
          <p:cNvCxnSpPr>
            <a:stCxn id="43" idx="3"/>
          </p:cNvCxnSpPr>
          <p:nvPr/>
        </p:nvCxnSpPr>
        <p:spPr>
          <a:xfrm>
            <a:off x="11386454" y="4899308"/>
            <a:ext cx="805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76633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Backpropagation: Using chain rule, calculate gradient step-				     by-step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1638300" y="3430474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0.9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300" y="3430474"/>
                <a:ext cx="664029" cy="5660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1638299" y="4627165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0.7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99" y="4627165"/>
                <a:ext cx="664029" cy="5660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타원 4"/>
              <p:cNvSpPr/>
              <p:nvPr/>
            </p:nvSpPr>
            <p:spPr>
              <a:xfrm>
                <a:off x="3184070" y="4024481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" name="타원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070" y="4024481"/>
                <a:ext cx="566057" cy="5660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/>
          <p:cNvCxnSpPr>
            <a:stCxn id="4" idx="3"/>
            <a:endCxn id="5" idx="2"/>
          </p:cNvCxnSpPr>
          <p:nvPr/>
        </p:nvCxnSpPr>
        <p:spPr>
          <a:xfrm>
            <a:off x="2302329" y="3713503"/>
            <a:ext cx="881741" cy="594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7" idx="3"/>
            <a:endCxn id="5" idx="2"/>
          </p:cNvCxnSpPr>
          <p:nvPr/>
        </p:nvCxnSpPr>
        <p:spPr>
          <a:xfrm flipV="1">
            <a:off x="2302328" y="4307510"/>
            <a:ext cx="881742" cy="602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5" idx="6"/>
            <a:endCxn id="18" idx="1"/>
          </p:cNvCxnSpPr>
          <p:nvPr/>
        </p:nvCxnSpPr>
        <p:spPr>
          <a:xfrm>
            <a:off x="3750127" y="4307510"/>
            <a:ext cx="9361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4686298" y="4024481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0.63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298" y="4024481"/>
                <a:ext cx="664029" cy="5660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4686298" y="5193222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0.2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298" y="5193222"/>
                <a:ext cx="664029" cy="5660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타원 22"/>
              <p:cNvSpPr/>
              <p:nvPr/>
            </p:nvSpPr>
            <p:spPr>
              <a:xfrm>
                <a:off x="6188527" y="4611061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3" name="타원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527" y="4611061"/>
                <a:ext cx="566057" cy="56605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화살표 연결선 23"/>
          <p:cNvCxnSpPr>
            <a:stCxn id="18" idx="3"/>
            <a:endCxn id="23" idx="2"/>
          </p:cNvCxnSpPr>
          <p:nvPr/>
        </p:nvCxnSpPr>
        <p:spPr>
          <a:xfrm>
            <a:off x="5350327" y="4307510"/>
            <a:ext cx="838200" cy="586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2" idx="3"/>
            <a:endCxn id="23" idx="2"/>
          </p:cNvCxnSpPr>
          <p:nvPr/>
        </p:nvCxnSpPr>
        <p:spPr>
          <a:xfrm flipV="1">
            <a:off x="5350327" y="4894090"/>
            <a:ext cx="838200" cy="582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3" idx="6"/>
            <a:endCxn id="32" idx="1"/>
          </p:cNvCxnSpPr>
          <p:nvPr/>
        </p:nvCxnSpPr>
        <p:spPr>
          <a:xfrm>
            <a:off x="6754584" y="4894090"/>
            <a:ext cx="936171" cy="5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/>
              <p:cNvSpPr/>
              <p:nvPr/>
            </p:nvSpPr>
            <p:spPr>
              <a:xfrm>
                <a:off x="7690755" y="4616279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0.83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2" name="직사각형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755" y="4616279"/>
                <a:ext cx="664029" cy="5660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/>
          <p:cNvCxnSpPr>
            <a:stCxn id="32" idx="3"/>
            <a:endCxn id="44" idx="2"/>
          </p:cNvCxnSpPr>
          <p:nvPr/>
        </p:nvCxnSpPr>
        <p:spPr>
          <a:xfrm>
            <a:off x="8354784" y="4899308"/>
            <a:ext cx="933450" cy="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44" idx="6"/>
            <a:endCxn id="43" idx="1"/>
          </p:cNvCxnSpPr>
          <p:nvPr/>
        </p:nvCxnSpPr>
        <p:spPr>
          <a:xfrm flipV="1">
            <a:off x="9854291" y="4899308"/>
            <a:ext cx="868134" cy="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직사각형 42"/>
              <p:cNvSpPr/>
              <p:nvPr/>
            </p:nvSpPr>
            <p:spPr>
              <a:xfrm>
                <a:off x="10722425" y="4616279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0.70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3" name="직사각형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2425" y="4616279"/>
                <a:ext cx="664029" cy="5660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타원 43"/>
              <p:cNvSpPr/>
              <p:nvPr/>
            </p:nvSpPr>
            <p:spPr>
              <a:xfrm>
                <a:off x="9288234" y="4616504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4" name="타원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8234" y="4616504"/>
                <a:ext cx="566057" cy="56605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연결선 11"/>
          <p:cNvCxnSpPr>
            <a:stCxn id="43" idx="3"/>
          </p:cNvCxnSpPr>
          <p:nvPr/>
        </p:nvCxnSpPr>
        <p:spPr>
          <a:xfrm>
            <a:off x="11386454" y="4899308"/>
            <a:ext cx="805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0738967" y="5295421"/>
                <a:ext cx="929292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8967" y="5295421"/>
                <a:ext cx="929292" cy="61901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350739" y="5303340"/>
                <a:ext cx="1387816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739" y="5303340"/>
                <a:ext cx="1387816" cy="6190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8821509" y="3754640"/>
                <a:ext cx="1458989" cy="61734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1509" y="3754640"/>
                <a:ext cx="1458989" cy="61734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8712138" y="5276860"/>
                <a:ext cx="1981632" cy="619016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den>
                      </m:f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×(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138" y="5276860"/>
                <a:ext cx="1981632" cy="61901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10864323" y="4247107"/>
                <a:ext cx="3802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4323" y="4247107"/>
                <a:ext cx="380232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/>
              <p:cNvSpPr/>
              <p:nvPr/>
            </p:nvSpPr>
            <p:spPr>
              <a:xfrm>
                <a:off x="7841709" y="4231468"/>
                <a:ext cx="3561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40" name="직사각형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709" y="4231468"/>
                <a:ext cx="35618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직사각형 40"/>
              <p:cNvSpPr/>
              <p:nvPr/>
            </p:nvSpPr>
            <p:spPr>
              <a:xfrm>
                <a:off x="4838400" y="3627199"/>
                <a:ext cx="3754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41" name="직사각형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400" y="3627199"/>
                <a:ext cx="375423" cy="369332"/>
              </a:xfrm>
              <a:prstGeom prst="rect">
                <a:avLst/>
              </a:prstGeom>
              <a:blipFill>
                <a:blip r:embed="rId1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직사각형 44"/>
              <p:cNvSpPr/>
              <p:nvPr/>
            </p:nvSpPr>
            <p:spPr>
              <a:xfrm>
                <a:off x="4830601" y="4800763"/>
                <a:ext cx="3754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45" name="직사각형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601" y="4800763"/>
                <a:ext cx="37542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/>
              <p:cNvSpPr/>
              <p:nvPr/>
            </p:nvSpPr>
            <p:spPr>
              <a:xfrm>
                <a:off x="1755914" y="4256435"/>
                <a:ext cx="4187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46" name="직사각형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14" y="4256435"/>
                <a:ext cx="418704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/>
              <p:cNvSpPr/>
              <p:nvPr/>
            </p:nvSpPr>
            <p:spPr>
              <a:xfrm>
                <a:off x="1779959" y="3064947"/>
                <a:ext cx="3706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47" name="직사각형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959" y="3064947"/>
                <a:ext cx="370614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73421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Backpropagation: Using chain rule, calculate gradient step-				     by-step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1638300" y="3430474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0.9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300" y="3430474"/>
                <a:ext cx="664029" cy="5660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1638299" y="4627165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0.7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99" y="4627165"/>
                <a:ext cx="664029" cy="5660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타원 4"/>
              <p:cNvSpPr/>
              <p:nvPr/>
            </p:nvSpPr>
            <p:spPr>
              <a:xfrm>
                <a:off x="3184070" y="4024481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" name="타원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070" y="4024481"/>
                <a:ext cx="566057" cy="5660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/>
          <p:cNvCxnSpPr>
            <a:stCxn id="4" idx="3"/>
            <a:endCxn id="5" idx="2"/>
          </p:cNvCxnSpPr>
          <p:nvPr/>
        </p:nvCxnSpPr>
        <p:spPr>
          <a:xfrm>
            <a:off x="2302329" y="3713503"/>
            <a:ext cx="881741" cy="594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7" idx="3"/>
            <a:endCxn id="5" idx="2"/>
          </p:cNvCxnSpPr>
          <p:nvPr/>
        </p:nvCxnSpPr>
        <p:spPr>
          <a:xfrm flipV="1">
            <a:off x="2302328" y="4307510"/>
            <a:ext cx="881742" cy="602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5" idx="6"/>
            <a:endCxn id="18" idx="1"/>
          </p:cNvCxnSpPr>
          <p:nvPr/>
        </p:nvCxnSpPr>
        <p:spPr>
          <a:xfrm>
            <a:off x="3750127" y="4307510"/>
            <a:ext cx="9361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4686298" y="4024481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0.63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298" y="4024481"/>
                <a:ext cx="664029" cy="5660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4686298" y="5193222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0.2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298" y="5193222"/>
                <a:ext cx="664029" cy="5660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타원 22"/>
              <p:cNvSpPr/>
              <p:nvPr/>
            </p:nvSpPr>
            <p:spPr>
              <a:xfrm>
                <a:off x="6188527" y="4611061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3" name="타원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527" y="4611061"/>
                <a:ext cx="566057" cy="56605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화살표 연결선 23"/>
          <p:cNvCxnSpPr>
            <a:stCxn id="18" idx="3"/>
            <a:endCxn id="23" idx="2"/>
          </p:cNvCxnSpPr>
          <p:nvPr/>
        </p:nvCxnSpPr>
        <p:spPr>
          <a:xfrm>
            <a:off x="5350327" y="4307510"/>
            <a:ext cx="838200" cy="586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2" idx="3"/>
            <a:endCxn id="23" idx="2"/>
          </p:cNvCxnSpPr>
          <p:nvPr/>
        </p:nvCxnSpPr>
        <p:spPr>
          <a:xfrm flipV="1">
            <a:off x="5350327" y="4894090"/>
            <a:ext cx="838200" cy="582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3" idx="6"/>
            <a:endCxn id="32" idx="1"/>
          </p:cNvCxnSpPr>
          <p:nvPr/>
        </p:nvCxnSpPr>
        <p:spPr>
          <a:xfrm>
            <a:off x="6754584" y="4894090"/>
            <a:ext cx="936171" cy="5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/>
              <p:cNvSpPr/>
              <p:nvPr/>
            </p:nvSpPr>
            <p:spPr>
              <a:xfrm>
                <a:off x="7690755" y="4616279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0.83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2" name="직사각형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755" y="4616279"/>
                <a:ext cx="664029" cy="5660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/>
          <p:cNvCxnSpPr>
            <a:stCxn id="32" idx="3"/>
            <a:endCxn id="44" idx="2"/>
          </p:cNvCxnSpPr>
          <p:nvPr/>
        </p:nvCxnSpPr>
        <p:spPr>
          <a:xfrm>
            <a:off x="8354784" y="4899308"/>
            <a:ext cx="933450" cy="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44" idx="6"/>
            <a:endCxn id="43" idx="1"/>
          </p:cNvCxnSpPr>
          <p:nvPr/>
        </p:nvCxnSpPr>
        <p:spPr>
          <a:xfrm flipV="1">
            <a:off x="9854291" y="4899308"/>
            <a:ext cx="868134" cy="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직사각형 42"/>
              <p:cNvSpPr/>
              <p:nvPr/>
            </p:nvSpPr>
            <p:spPr>
              <a:xfrm>
                <a:off x="10722425" y="4616279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0.70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3" name="직사각형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2425" y="4616279"/>
                <a:ext cx="664029" cy="5660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타원 43"/>
              <p:cNvSpPr/>
              <p:nvPr/>
            </p:nvSpPr>
            <p:spPr>
              <a:xfrm>
                <a:off x="9288234" y="4616504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4" name="타원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8234" y="4616504"/>
                <a:ext cx="566057" cy="56605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연결선 11"/>
          <p:cNvCxnSpPr>
            <a:stCxn id="43" idx="3"/>
          </p:cNvCxnSpPr>
          <p:nvPr/>
        </p:nvCxnSpPr>
        <p:spPr>
          <a:xfrm>
            <a:off x="11386454" y="4899308"/>
            <a:ext cx="805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0501627" y="5324241"/>
                <a:ext cx="929292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627" y="5324241"/>
                <a:ext cx="929292" cy="61901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393788" y="5333898"/>
                <a:ext cx="1241878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=0.21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788" y="5333898"/>
                <a:ext cx="1241878" cy="6190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5780311" y="4059964"/>
                <a:ext cx="1492012" cy="38081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p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311" y="4059964"/>
                <a:ext cx="1492012" cy="380810"/>
              </a:xfrm>
              <a:prstGeom prst="rect">
                <a:avLst/>
              </a:prstGeom>
              <a:blipFill>
                <a:blip r:embed="rId1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5901553" y="5349142"/>
                <a:ext cx="1083117" cy="1470146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den>
                      </m:f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altLang="ko-KR" b="1" dirty="0" smtClean="0">
                  <a:solidFill>
                    <a:schemeClr val="tx1"/>
                  </a:solidFill>
                </a:endParaRPr>
              </a:p>
              <a:p>
                <a:endParaRPr lang="en-US" altLang="ko-KR" b="1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  <m:r>
                        <a:rPr lang="en-US" altLang="ko-K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553" y="5349142"/>
                <a:ext cx="1083117" cy="147014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530392" y="5907619"/>
                <a:ext cx="1338507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0392" y="5907619"/>
                <a:ext cx="1338507" cy="61901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725919" y="2955348"/>
                <a:ext cx="1382943" cy="666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919" y="2955348"/>
                <a:ext cx="1382943" cy="66633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/>
              <p:cNvSpPr/>
              <p:nvPr/>
            </p:nvSpPr>
            <p:spPr>
              <a:xfrm>
                <a:off x="10864323" y="4247107"/>
                <a:ext cx="3802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37" name="직사각형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4323" y="4247107"/>
                <a:ext cx="38023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/>
              <p:cNvSpPr/>
              <p:nvPr/>
            </p:nvSpPr>
            <p:spPr>
              <a:xfrm>
                <a:off x="7841709" y="4231468"/>
                <a:ext cx="3561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38" name="직사각형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709" y="4231468"/>
                <a:ext cx="35618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직사각형 48"/>
              <p:cNvSpPr/>
              <p:nvPr/>
            </p:nvSpPr>
            <p:spPr>
              <a:xfrm>
                <a:off x="4838400" y="3627199"/>
                <a:ext cx="3754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49" name="직사각형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400" y="3627199"/>
                <a:ext cx="375423" cy="369332"/>
              </a:xfrm>
              <a:prstGeom prst="rect">
                <a:avLst/>
              </a:prstGeom>
              <a:blipFill>
                <a:blip r:embed="rId1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직사각형 49"/>
              <p:cNvSpPr/>
              <p:nvPr/>
            </p:nvSpPr>
            <p:spPr>
              <a:xfrm>
                <a:off x="4830601" y="4800763"/>
                <a:ext cx="3754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50" name="직사각형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601" y="4800763"/>
                <a:ext cx="37542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직사각형 50"/>
              <p:cNvSpPr/>
              <p:nvPr/>
            </p:nvSpPr>
            <p:spPr>
              <a:xfrm>
                <a:off x="1755914" y="4256435"/>
                <a:ext cx="4187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51" name="직사각형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14" y="4256435"/>
                <a:ext cx="418704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직사각형 51"/>
              <p:cNvSpPr/>
              <p:nvPr/>
            </p:nvSpPr>
            <p:spPr>
              <a:xfrm>
                <a:off x="1779959" y="3064947"/>
                <a:ext cx="3706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52" name="직사각형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959" y="3064947"/>
                <a:ext cx="370614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10079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Backpropagation: Using chain rule, calculate gradient step-				     by-step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1638300" y="3430474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0.9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300" y="3430474"/>
                <a:ext cx="664029" cy="5660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1638299" y="4627165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0.7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99" y="4627165"/>
                <a:ext cx="664029" cy="5660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타원 4"/>
              <p:cNvSpPr/>
              <p:nvPr/>
            </p:nvSpPr>
            <p:spPr>
              <a:xfrm>
                <a:off x="3184070" y="4024481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" name="타원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070" y="4024481"/>
                <a:ext cx="566057" cy="5660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/>
          <p:cNvCxnSpPr>
            <a:stCxn id="4" idx="3"/>
            <a:endCxn id="5" idx="2"/>
          </p:cNvCxnSpPr>
          <p:nvPr/>
        </p:nvCxnSpPr>
        <p:spPr>
          <a:xfrm>
            <a:off x="2302329" y="3713503"/>
            <a:ext cx="881741" cy="594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7" idx="3"/>
            <a:endCxn id="5" idx="2"/>
          </p:cNvCxnSpPr>
          <p:nvPr/>
        </p:nvCxnSpPr>
        <p:spPr>
          <a:xfrm flipV="1">
            <a:off x="2302328" y="4307510"/>
            <a:ext cx="881742" cy="602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5" idx="6"/>
            <a:endCxn id="18" idx="1"/>
          </p:cNvCxnSpPr>
          <p:nvPr/>
        </p:nvCxnSpPr>
        <p:spPr>
          <a:xfrm>
            <a:off x="3750127" y="4307510"/>
            <a:ext cx="9361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4686298" y="4024481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0.63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298" y="4024481"/>
                <a:ext cx="664029" cy="5660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4686298" y="5193222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0.2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298" y="5193222"/>
                <a:ext cx="664029" cy="5660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타원 22"/>
              <p:cNvSpPr/>
              <p:nvPr/>
            </p:nvSpPr>
            <p:spPr>
              <a:xfrm>
                <a:off x="6188527" y="4611061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3" name="타원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527" y="4611061"/>
                <a:ext cx="566057" cy="56605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화살표 연결선 23"/>
          <p:cNvCxnSpPr>
            <a:stCxn id="18" idx="3"/>
            <a:endCxn id="23" idx="2"/>
          </p:cNvCxnSpPr>
          <p:nvPr/>
        </p:nvCxnSpPr>
        <p:spPr>
          <a:xfrm>
            <a:off x="5350327" y="4307510"/>
            <a:ext cx="838200" cy="586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2" idx="3"/>
            <a:endCxn id="23" idx="2"/>
          </p:cNvCxnSpPr>
          <p:nvPr/>
        </p:nvCxnSpPr>
        <p:spPr>
          <a:xfrm flipV="1">
            <a:off x="5350327" y="4894090"/>
            <a:ext cx="838200" cy="582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3" idx="6"/>
            <a:endCxn id="32" idx="1"/>
          </p:cNvCxnSpPr>
          <p:nvPr/>
        </p:nvCxnSpPr>
        <p:spPr>
          <a:xfrm>
            <a:off x="6754584" y="4894090"/>
            <a:ext cx="936171" cy="5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/>
              <p:cNvSpPr/>
              <p:nvPr/>
            </p:nvSpPr>
            <p:spPr>
              <a:xfrm>
                <a:off x="7690755" y="4616279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0.83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2" name="직사각형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755" y="4616279"/>
                <a:ext cx="664029" cy="5660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/>
          <p:cNvCxnSpPr>
            <a:stCxn id="32" idx="3"/>
            <a:endCxn id="44" idx="2"/>
          </p:cNvCxnSpPr>
          <p:nvPr/>
        </p:nvCxnSpPr>
        <p:spPr>
          <a:xfrm>
            <a:off x="8354784" y="4899308"/>
            <a:ext cx="933450" cy="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44" idx="6"/>
            <a:endCxn id="43" idx="1"/>
          </p:cNvCxnSpPr>
          <p:nvPr/>
        </p:nvCxnSpPr>
        <p:spPr>
          <a:xfrm flipV="1">
            <a:off x="9854291" y="4899308"/>
            <a:ext cx="868134" cy="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직사각형 42"/>
              <p:cNvSpPr/>
              <p:nvPr/>
            </p:nvSpPr>
            <p:spPr>
              <a:xfrm>
                <a:off x="10722425" y="4616279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0.70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3" name="직사각형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2425" y="4616279"/>
                <a:ext cx="664029" cy="5660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타원 43"/>
              <p:cNvSpPr/>
              <p:nvPr/>
            </p:nvSpPr>
            <p:spPr>
              <a:xfrm>
                <a:off x="9288234" y="4616504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4" name="타원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8234" y="4616504"/>
                <a:ext cx="566057" cy="56605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연결선 11"/>
          <p:cNvCxnSpPr>
            <a:stCxn id="43" idx="3"/>
          </p:cNvCxnSpPr>
          <p:nvPr/>
        </p:nvCxnSpPr>
        <p:spPr>
          <a:xfrm>
            <a:off x="11386454" y="4899308"/>
            <a:ext cx="805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0501627" y="5324241"/>
                <a:ext cx="929293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627" y="5324241"/>
                <a:ext cx="929293" cy="61901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393788" y="5333898"/>
                <a:ext cx="1241878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=0.21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788" y="5333898"/>
                <a:ext cx="1241878" cy="6190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806500" y="3474752"/>
                <a:ext cx="995785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𝒘𝒙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500" y="3474752"/>
                <a:ext cx="995785" cy="369332"/>
              </a:xfrm>
              <a:prstGeom prst="rect">
                <a:avLst/>
              </a:prstGeom>
              <a:blipFill>
                <a:blip r:embed="rId1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2960914" y="4727349"/>
                <a:ext cx="1083117" cy="1422697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num>
                        <m:den>
                          <m:r>
                            <a:rPr lang="en-US" altLang="ko-KR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den>
                      </m:f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altLang="ko-KR" b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altLang="ko-KR" b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en-US" altLang="ko-K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num>
                        <m:den>
                          <m:r>
                            <a:rPr lang="en-US" altLang="ko-KR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altLang="ko-KR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914" y="4727349"/>
                <a:ext cx="1083117" cy="142269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254098" y="5896477"/>
                <a:ext cx="1230080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.21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098" y="5896477"/>
                <a:ext cx="1230080" cy="61901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4277879" y="3247153"/>
                <a:ext cx="1233799" cy="666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.21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879" y="3247153"/>
                <a:ext cx="1233799" cy="66633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1130307" y="5350031"/>
                <a:ext cx="1449243" cy="666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307" y="5350031"/>
                <a:ext cx="1449243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336147" y="2484417"/>
                <a:ext cx="1371465" cy="666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147" y="2484417"/>
                <a:ext cx="1371465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/>
              <p:cNvSpPr/>
              <p:nvPr/>
            </p:nvSpPr>
            <p:spPr>
              <a:xfrm>
                <a:off x="10864323" y="4247107"/>
                <a:ext cx="3802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37" name="직사각형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4323" y="4247107"/>
                <a:ext cx="380232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/>
              <p:cNvSpPr/>
              <p:nvPr/>
            </p:nvSpPr>
            <p:spPr>
              <a:xfrm>
                <a:off x="7841709" y="4231468"/>
                <a:ext cx="3561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38" name="직사각형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709" y="4231468"/>
                <a:ext cx="35618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직사각형 48"/>
              <p:cNvSpPr/>
              <p:nvPr/>
            </p:nvSpPr>
            <p:spPr>
              <a:xfrm>
                <a:off x="4838400" y="3627199"/>
                <a:ext cx="3754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49" name="직사각형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400" y="3627199"/>
                <a:ext cx="375423" cy="369332"/>
              </a:xfrm>
              <a:prstGeom prst="rect">
                <a:avLst/>
              </a:prstGeom>
              <a:blipFill>
                <a:blip r:embed="rId2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직사각형 49"/>
              <p:cNvSpPr/>
              <p:nvPr/>
            </p:nvSpPr>
            <p:spPr>
              <a:xfrm>
                <a:off x="4830601" y="4800763"/>
                <a:ext cx="3754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50" name="직사각형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601" y="4800763"/>
                <a:ext cx="37542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직사각형 50"/>
              <p:cNvSpPr/>
              <p:nvPr/>
            </p:nvSpPr>
            <p:spPr>
              <a:xfrm>
                <a:off x="1755914" y="4256435"/>
                <a:ext cx="4187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51" name="직사각형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14" y="4256435"/>
                <a:ext cx="418704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직사각형 51"/>
              <p:cNvSpPr/>
              <p:nvPr/>
            </p:nvSpPr>
            <p:spPr>
              <a:xfrm>
                <a:off x="1779959" y="3064947"/>
                <a:ext cx="3706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52" name="직사각형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959" y="3064947"/>
                <a:ext cx="370614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0609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Backpropagation: Using chain rule, calculate gradient step-				     by-step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1638300" y="3430474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0.9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300" y="3430474"/>
                <a:ext cx="664029" cy="5660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1638299" y="4627165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0.7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99" y="4627165"/>
                <a:ext cx="664029" cy="5660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타원 4"/>
              <p:cNvSpPr/>
              <p:nvPr/>
            </p:nvSpPr>
            <p:spPr>
              <a:xfrm>
                <a:off x="3184070" y="4024481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" name="타원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070" y="4024481"/>
                <a:ext cx="566057" cy="5660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/>
          <p:cNvCxnSpPr>
            <a:stCxn id="4" idx="3"/>
            <a:endCxn id="5" idx="2"/>
          </p:cNvCxnSpPr>
          <p:nvPr/>
        </p:nvCxnSpPr>
        <p:spPr>
          <a:xfrm>
            <a:off x="2302329" y="3713503"/>
            <a:ext cx="881741" cy="594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7" idx="3"/>
            <a:endCxn id="5" idx="2"/>
          </p:cNvCxnSpPr>
          <p:nvPr/>
        </p:nvCxnSpPr>
        <p:spPr>
          <a:xfrm flipV="1">
            <a:off x="2302328" y="4307510"/>
            <a:ext cx="881742" cy="602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5" idx="6"/>
            <a:endCxn id="18" idx="1"/>
          </p:cNvCxnSpPr>
          <p:nvPr/>
        </p:nvCxnSpPr>
        <p:spPr>
          <a:xfrm>
            <a:off x="3750127" y="4307510"/>
            <a:ext cx="9361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4686298" y="4024481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0.63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298" y="4024481"/>
                <a:ext cx="664029" cy="5660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4686298" y="5193222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0.2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298" y="5193222"/>
                <a:ext cx="664029" cy="5660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타원 22"/>
              <p:cNvSpPr/>
              <p:nvPr/>
            </p:nvSpPr>
            <p:spPr>
              <a:xfrm>
                <a:off x="6188527" y="4611061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3" name="타원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527" y="4611061"/>
                <a:ext cx="566057" cy="56605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화살표 연결선 23"/>
          <p:cNvCxnSpPr>
            <a:stCxn id="18" idx="3"/>
            <a:endCxn id="23" idx="2"/>
          </p:cNvCxnSpPr>
          <p:nvPr/>
        </p:nvCxnSpPr>
        <p:spPr>
          <a:xfrm>
            <a:off x="5350327" y="4307510"/>
            <a:ext cx="838200" cy="586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2" idx="3"/>
            <a:endCxn id="23" idx="2"/>
          </p:cNvCxnSpPr>
          <p:nvPr/>
        </p:nvCxnSpPr>
        <p:spPr>
          <a:xfrm flipV="1">
            <a:off x="5350327" y="4894090"/>
            <a:ext cx="838200" cy="582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3" idx="6"/>
            <a:endCxn id="32" idx="1"/>
          </p:cNvCxnSpPr>
          <p:nvPr/>
        </p:nvCxnSpPr>
        <p:spPr>
          <a:xfrm>
            <a:off x="6754584" y="4894090"/>
            <a:ext cx="936171" cy="5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/>
              <p:cNvSpPr/>
              <p:nvPr/>
            </p:nvSpPr>
            <p:spPr>
              <a:xfrm>
                <a:off x="7690755" y="4616279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0.83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2" name="직사각형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755" y="4616279"/>
                <a:ext cx="664029" cy="5660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/>
          <p:cNvCxnSpPr>
            <a:stCxn id="32" idx="3"/>
            <a:endCxn id="44" idx="2"/>
          </p:cNvCxnSpPr>
          <p:nvPr/>
        </p:nvCxnSpPr>
        <p:spPr>
          <a:xfrm>
            <a:off x="8354784" y="4899308"/>
            <a:ext cx="933450" cy="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44" idx="6"/>
            <a:endCxn id="43" idx="1"/>
          </p:cNvCxnSpPr>
          <p:nvPr/>
        </p:nvCxnSpPr>
        <p:spPr>
          <a:xfrm flipV="1">
            <a:off x="9854291" y="4899308"/>
            <a:ext cx="868134" cy="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직사각형 42"/>
              <p:cNvSpPr/>
              <p:nvPr/>
            </p:nvSpPr>
            <p:spPr>
              <a:xfrm>
                <a:off x="10722425" y="4616279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0.70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3" name="직사각형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2425" y="4616279"/>
                <a:ext cx="664029" cy="5660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타원 43"/>
              <p:cNvSpPr/>
              <p:nvPr/>
            </p:nvSpPr>
            <p:spPr>
              <a:xfrm>
                <a:off x="9288234" y="4616504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4" name="타원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8234" y="4616504"/>
                <a:ext cx="566057" cy="56605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연결선 11"/>
          <p:cNvCxnSpPr>
            <a:stCxn id="43" idx="3"/>
          </p:cNvCxnSpPr>
          <p:nvPr/>
        </p:nvCxnSpPr>
        <p:spPr>
          <a:xfrm>
            <a:off x="11386454" y="4899308"/>
            <a:ext cx="805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0501627" y="5324241"/>
                <a:ext cx="929293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627" y="5324241"/>
                <a:ext cx="929293" cy="61901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393788" y="5333898"/>
                <a:ext cx="1241878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=0.21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788" y="5333898"/>
                <a:ext cx="1241878" cy="6190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254098" y="5896477"/>
                <a:ext cx="1230080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.21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098" y="5896477"/>
                <a:ext cx="1230080" cy="61901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4277879" y="3247153"/>
                <a:ext cx="1233799" cy="666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.21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879" y="3247153"/>
                <a:ext cx="1233799" cy="66633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1037227" y="5319560"/>
                <a:ext cx="1404872" cy="619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.189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227" y="5319560"/>
                <a:ext cx="1404872" cy="61908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214720" y="2665604"/>
                <a:ext cx="1358642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.147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720" y="2665604"/>
                <a:ext cx="1358642" cy="61901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21347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Backpropagation: Using chain rule, calculate gradient step-				     by-step</a:t>
            </a:r>
          </a:p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1133703" y="3327461"/>
                <a:ext cx="53509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ko-KR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703" y="3327461"/>
                <a:ext cx="5350952" cy="461665"/>
              </a:xfrm>
              <a:prstGeom prst="rect">
                <a:avLst/>
              </a:prstGeom>
              <a:blipFill>
                <a:blip r:embed="rId2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225271" y="4164675"/>
                <a:ext cx="55412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smtClean="0"/>
                  <a:t>Parameters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271" y="4164675"/>
                <a:ext cx="5541289" cy="461665"/>
              </a:xfrm>
              <a:prstGeom prst="rect">
                <a:avLst/>
              </a:prstGeom>
              <a:blipFill>
                <a:blip r:embed="rId3"/>
                <a:stretch>
                  <a:fillRect l="-1760"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35543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Backpropagation: Using chain rule, calculate gradient step-				     by-step</a:t>
            </a:r>
          </a:p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225271" y="4206240"/>
                <a:ext cx="55412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smtClean="0"/>
                  <a:t>Parameters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271" y="4206240"/>
                <a:ext cx="5541289" cy="461665"/>
              </a:xfrm>
              <a:prstGeom prst="rect">
                <a:avLst/>
              </a:prstGeom>
              <a:blipFill>
                <a:blip r:embed="rId2"/>
                <a:stretch>
                  <a:fillRect l="-1760"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233583" y="4990072"/>
                <a:ext cx="5541289" cy="693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smtClean="0"/>
                  <a:t>Gradients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altLang="ko-K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583" y="4990072"/>
                <a:ext cx="5541289" cy="693716"/>
              </a:xfrm>
              <a:prstGeom prst="rect">
                <a:avLst/>
              </a:prstGeom>
              <a:blipFill>
                <a:blip r:embed="rId3"/>
                <a:stretch>
                  <a:fillRect l="-1650" b="-8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1133703" y="3327461"/>
                <a:ext cx="53509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ko-KR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703" y="3327461"/>
                <a:ext cx="5350952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64969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Backpropagation: Using chain rule, calculate gradient step-				     by-step</a:t>
            </a:r>
          </a:p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1133703" y="3327461"/>
                <a:ext cx="45888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703" y="3327461"/>
                <a:ext cx="4588885" cy="461665"/>
              </a:xfrm>
              <a:prstGeom prst="rect">
                <a:avLst/>
              </a:prstGeom>
              <a:blipFill>
                <a:blip r:embed="rId2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/>
              <p:cNvSpPr/>
              <p:nvPr/>
            </p:nvSpPr>
            <p:spPr>
              <a:xfrm>
                <a:off x="6096000" y="3327460"/>
                <a:ext cx="1955535" cy="13740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ko-KR" sz="2400" b="0" dirty="0" smtClean="0">
                  <a:ea typeface="Cambria Math" panose="02040503050406030204" pitchFamily="18" charset="0"/>
                </a:endParaRPr>
              </a:p>
              <a:p>
                <a:r>
                  <a:rPr lang="en-US" altLang="ko-KR" sz="2400" b="0" dirty="0" smtClean="0"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ko-KR" altLang="en-US" sz="2400" dirty="0" smtClean="0"/>
                  <a:t> 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26" name="직사각형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327460"/>
                <a:ext cx="1955535" cy="13740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1558045" y="4103649"/>
                <a:ext cx="1710596" cy="23818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045" y="4103649"/>
                <a:ext cx="1710596" cy="23818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61949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Backpropagation: Using chain rule, calculate gradient step-				     by-step</a:t>
            </a:r>
          </a:p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6387341" y="3327459"/>
                <a:ext cx="2087366" cy="1415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 dirty="0" smtClean="0"/>
                  <a:t> </a:t>
                </a:r>
                <a:endParaRPr lang="en-US" altLang="ko-KR" sz="2400" dirty="0" smtClean="0"/>
              </a:p>
              <a:p>
                <a:endParaRPr lang="en-US" altLang="ko-KR" sz="24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(1−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 dirty="0"/>
                  <a:t> </a:t>
                </a: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341" y="3327459"/>
                <a:ext cx="2087366" cy="14152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/>
              <p:cNvSpPr/>
              <p:nvPr/>
            </p:nvSpPr>
            <p:spPr>
              <a:xfrm>
                <a:off x="9213267" y="3327460"/>
                <a:ext cx="1840697" cy="13740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ko-KR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 dirty="0" smtClean="0"/>
                  <a:t> </a:t>
                </a:r>
                <a:endParaRPr lang="en-US" altLang="ko-KR" sz="2400" dirty="0" smtClean="0"/>
              </a:p>
              <a:p>
                <a:r>
                  <a:rPr lang="en-US" altLang="ko-KR" sz="2400" dirty="0"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ko-KR" altLang="en-US" sz="2400" dirty="0"/>
                  <a:t> </a:t>
                </a:r>
              </a:p>
            </p:txBody>
          </p:sp>
        </mc:Choice>
        <mc:Fallback xmlns="">
          <p:sp>
            <p:nvSpPr>
              <p:cNvPr id="26" name="직사각형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3267" y="3327460"/>
                <a:ext cx="1840697" cy="1374030"/>
              </a:xfrm>
              <a:prstGeom prst="rect">
                <a:avLst/>
              </a:prstGeom>
              <a:blipFill>
                <a:blip r:embed="rId3"/>
                <a:stretch>
                  <a:fillRect l="-23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1558045" y="4103649"/>
                <a:ext cx="1945789" cy="23883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045" y="4103649"/>
                <a:ext cx="1945789" cy="23883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1229973" y="3327459"/>
                <a:ext cx="407733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973" y="3327459"/>
                <a:ext cx="4077335" cy="461665"/>
              </a:xfrm>
              <a:prstGeom prst="rect">
                <a:avLst/>
              </a:prstGeom>
              <a:blipFill>
                <a:blip r:embed="rId5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03704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Backpropagation: Using chain rule, calculate gradient step-				     by-step</a:t>
            </a:r>
          </a:p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6387341" y="3327459"/>
                <a:ext cx="2087366" cy="1415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 dirty="0" smtClean="0"/>
                  <a:t> </a:t>
                </a:r>
                <a:endParaRPr lang="en-US" altLang="ko-KR" sz="2400" dirty="0" smtClean="0"/>
              </a:p>
              <a:p>
                <a:endParaRPr lang="en-US" altLang="ko-KR" sz="24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(1−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 dirty="0"/>
                  <a:t> </a:t>
                </a: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341" y="3327459"/>
                <a:ext cx="2087366" cy="14152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/>
              <p:cNvSpPr/>
              <p:nvPr/>
            </p:nvSpPr>
            <p:spPr>
              <a:xfrm>
                <a:off x="9213267" y="3327460"/>
                <a:ext cx="1840697" cy="13740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ko-KR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 dirty="0" smtClean="0"/>
                  <a:t> </a:t>
                </a:r>
                <a:endParaRPr lang="en-US" altLang="ko-KR" sz="2400" dirty="0" smtClean="0"/>
              </a:p>
              <a:p>
                <a:r>
                  <a:rPr lang="en-US" altLang="ko-KR" sz="2400" dirty="0"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ko-KR" altLang="en-US" sz="2400" dirty="0"/>
                  <a:t> </a:t>
                </a:r>
              </a:p>
            </p:txBody>
          </p:sp>
        </mc:Choice>
        <mc:Fallback xmlns="">
          <p:sp>
            <p:nvSpPr>
              <p:cNvPr id="26" name="직사각형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3267" y="3327460"/>
                <a:ext cx="1840697" cy="1374030"/>
              </a:xfrm>
              <a:prstGeom prst="rect">
                <a:avLst/>
              </a:prstGeom>
              <a:blipFill>
                <a:blip r:embed="rId3"/>
                <a:stretch>
                  <a:fillRect l="-23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1558045" y="4103649"/>
                <a:ext cx="1945789" cy="23883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045" y="4103649"/>
                <a:ext cx="1945789" cy="23883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1229973" y="3327459"/>
                <a:ext cx="407733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973" y="3327459"/>
                <a:ext cx="4077335" cy="461665"/>
              </a:xfrm>
              <a:prstGeom prst="rect">
                <a:avLst/>
              </a:prstGeom>
              <a:blipFill>
                <a:blip r:embed="rId5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3981797" y="4100366"/>
                <a:ext cx="1487978" cy="23863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1797" y="4100366"/>
                <a:ext cx="1487978" cy="23863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636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7EDD92F1-714A-4370-96A2-A52F1D0EEE82}"/>
              </a:ext>
            </a:extLst>
          </p:cNvPr>
          <p:cNvSpPr txBox="1"/>
          <p:nvPr/>
        </p:nvSpPr>
        <p:spPr>
          <a:xfrm>
            <a:off x="1626219" y="3595354"/>
            <a:ext cx="1102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Word</a:t>
            </a:r>
            <a:endParaRPr lang="ko-KR" altLang="en-US" sz="3200" dirty="0"/>
          </a:p>
        </p:txBody>
      </p:sp>
      <p:sp>
        <p:nvSpPr>
          <p:cNvPr id="45" name="화살표: 아래쪽 44">
            <a:extLst>
              <a:ext uri="{FF2B5EF4-FFF2-40B4-BE49-F238E27FC236}">
                <a16:creationId xmlns:a16="http://schemas.microsoft.com/office/drawing/2014/main" id="{E53379B6-729D-47F4-8125-0A7ECA736CF5}"/>
              </a:ext>
            </a:extLst>
          </p:cNvPr>
          <p:cNvSpPr/>
          <p:nvPr/>
        </p:nvSpPr>
        <p:spPr>
          <a:xfrm rot="16200000">
            <a:off x="4163450" y="3682784"/>
            <a:ext cx="277145" cy="46166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11588DB-4CA0-4666-89E9-52A0856FA655}"/>
              </a:ext>
            </a:extLst>
          </p:cNvPr>
          <p:cNvSpPr/>
          <p:nvPr/>
        </p:nvSpPr>
        <p:spPr>
          <a:xfrm>
            <a:off x="6096000" y="3595354"/>
            <a:ext cx="4725798" cy="7201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Continuous Feature Space</a:t>
            </a:r>
            <a:endParaRPr lang="ko-KR" altLang="en-US" sz="32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Class Lab - Schedule &amp; Assignment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93310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Backpropagation: Using chain rule, calculate gradient step-				     by-step</a:t>
            </a:r>
          </a:p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6387341" y="3327459"/>
                <a:ext cx="2087366" cy="1415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 dirty="0" smtClean="0"/>
                  <a:t> </a:t>
                </a:r>
                <a:endParaRPr lang="en-US" altLang="ko-KR" sz="2400" dirty="0" smtClean="0"/>
              </a:p>
              <a:p>
                <a:endParaRPr lang="en-US" altLang="ko-KR" sz="24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(1−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 dirty="0"/>
                  <a:t> </a:t>
                </a: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341" y="3327459"/>
                <a:ext cx="2087366" cy="14152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/>
              <p:cNvSpPr/>
              <p:nvPr/>
            </p:nvSpPr>
            <p:spPr>
              <a:xfrm>
                <a:off x="9213267" y="3327460"/>
                <a:ext cx="1840697" cy="13740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ko-KR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 dirty="0" smtClean="0"/>
                  <a:t> </a:t>
                </a:r>
                <a:endParaRPr lang="en-US" altLang="ko-KR" sz="2400" dirty="0" smtClean="0"/>
              </a:p>
              <a:p>
                <a:r>
                  <a:rPr lang="en-US" altLang="ko-KR" sz="2400" dirty="0"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ko-KR" altLang="en-US" sz="2400" dirty="0"/>
                  <a:t> </a:t>
                </a:r>
              </a:p>
            </p:txBody>
          </p:sp>
        </mc:Choice>
        <mc:Fallback xmlns="">
          <p:sp>
            <p:nvSpPr>
              <p:cNvPr id="26" name="직사각형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3267" y="3327460"/>
                <a:ext cx="1840697" cy="1374030"/>
              </a:xfrm>
              <a:prstGeom prst="rect">
                <a:avLst/>
              </a:prstGeom>
              <a:blipFill>
                <a:blip r:embed="rId3"/>
                <a:stretch>
                  <a:fillRect l="-23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1558045" y="4103649"/>
                <a:ext cx="2476575" cy="23364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045" y="4103649"/>
                <a:ext cx="2476575" cy="23364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1229973" y="3327459"/>
                <a:ext cx="407733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973" y="3327459"/>
                <a:ext cx="4077335" cy="461665"/>
              </a:xfrm>
              <a:prstGeom prst="rect">
                <a:avLst/>
              </a:prstGeom>
              <a:blipFill>
                <a:blip r:embed="rId5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3981797" y="4100366"/>
                <a:ext cx="1487978" cy="23863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1797" y="4100366"/>
                <a:ext cx="1487978" cy="23863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12366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Backpropagation: Using chain rule, calculate gradient step-				     by-step</a:t>
            </a:r>
          </a:p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1203814" y="3301324"/>
                <a:ext cx="5036187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4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814" y="3301324"/>
                <a:ext cx="5036187" cy="5091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1203813" y="4390292"/>
                <a:ext cx="7003007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4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ko-KR" altLang="en-US" sz="24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813" y="4390292"/>
                <a:ext cx="7003007" cy="5091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/>
              <p:cNvSpPr/>
              <p:nvPr/>
            </p:nvSpPr>
            <p:spPr>
              <a:xfrm>
                <a:off x="1203813" y="5454322"/>
                <a:ext cx="9098068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4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sz="24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ko-KR" altLang="en-US" sz="24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altLang="ko-KR" sz="2400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)+</m:t>
                          </m:r>
                          <m:sSup>
                            <m:sSupPr>
                              <m:ctrlP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1" name="직사각형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813" y="5454322"/>
                <a:ext cx="9098068" cy="5091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9614351" y="3847026"/>
            <a:ext cx="22086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Multi-layer</a:t>
            </a:r>
          </a:p>
          <a:p>
            <a:endParaRPr lang="en-US" altLang="ko-KR" sz="2000" b="1" dirty="0">
              <a:solidFill>
                <a:srgbClr val="FF0000"/>
              </a:solidFill>
            </a:endParaRPr>
          </a:p>
          <a:p>
            <a:r>
              <a:rPr lang="en-US" altLang="ko-KR" sz="2000" b="1" dirty="0" smtClean="0">
                <a:solidFill>
                  <a:srgbClr val="FF0000"/>
                </a:solidFill>
              </a:rPr>
              <a:t>Matrix Operation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566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 Network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ko-KR" dirty="0" smtClean="0"/>
              <a:t>Evaluation (Multi-Layer Perceptron)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 smtClean="0"/>
              <a:t>Loss and Gradient (Backpropagation)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 smtClean="0"/>
              <a:t>Update (SGD)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74359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Gradient Descent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Loss surface is usually very complex and intractable</a:t>
            </a:r>
            <a:endParaRPr lang="ko-KR" altLang="en-US" dirty="0"/>
          </a:p>
        </p:txBody>
      </p:sp>
      <p:pic>
        <p:nvPicPr>
          <p:cNvPr id="28674" name="Picture 2" descr="Image result for loss fun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513" y="2404381"/>
            <a:ext cx="5938157" cy="445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2493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Gradient Descent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Take a small step proportional to the negative of the gradient at current point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6819885" y="3680846"/>
            <a:ext cx="424543" cy="42454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348155" y="2606255"/>
            <a:ext cx="2295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accent1"/>
                </a:solidFill>
              </a:rPr>
              <a:t>Current Gradient</a:t>
            </a:r>
            <a:endParaRPr lang="ko-KR" altLang="en-US" sz="2400" dirty="0">
              <a:solidFill>
                <a:schemeClr val="accent1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6453503" y="3030796"/>
            <a:ext cx="1115786" cy="17246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380514" y="3680846"/>
            <a:ext cx="173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</a:rPr>
              <a:t>Current Loss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85469" y="5727592"/>
            <a:ext cx="1851854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400" dirty="0" smtClean="0"/>
              <a:t>Current Point</a:t>
            </a:r>
            <a:endParaRPr lang="ko-KR" altLang="en-US" sz="2400" dirty="0"/>
          </a:p>
        </p:txBody>
      </p:sp>
      <p:sp>
        <p:nvSpPr>
          <p:cNvPr id="18" name="자유형 17"/>
          <p:cNvSpPr/>
          <p:nvPr/>
        </p:nvSpPr>
        <p:spPr>
          <a:xfrm>
            <a:off x="4920640" y="2559617"/>
            <a:ext cx="2427515" cy="2873828"/>
          </a:xfrm>
          <a:custGeom>
            <a:avLst/>
            <a:gdLst>
              <a:gd name="connsiteX0" fmla="*/ 0 w 2427515"/>
              <a:gd name="connsiteY0" fmla="*/ 2873828 h 2873828"/>
              <a:gd name="connsiteX1" fmla="*/ 2013858 w 2427515"/>
              <a:gd name="connsiteY1" fmla="*/ 1426028 h 2873828"/>
              <a:gd name="connsiteX2" fmla="*/ 2427515 w 2427515"/>
              <a:gd name="connsiteY2" fmla="*/ 0 h 2873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7515" h="2873828">
                <a:moveTo>
                  <a:pt x="0" y="2873828"/>
                </a:moveTo>
                <a:cubicBezTo>
                  <a:pt x="804636" y="2389413"/>
                  <a:pt x="1609272" y="1904999"/>
                  <a:pt x="2013858" y="1426028"/>
                </a:cubicBezTo>
                <a:cubicBezTo>
                  <a:pt x="2418444" y="947057"/>
                  <a:pt x="2336801" y="273957"/>
                  <a:pt x="2427515" y="0"/>
                </a:cubicBezTo>
              </a:path>
            </a:pathLst>
          </a:custGeom>
          <a:ln w="571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553738" y="5224384"/>
            <a:ext cx="2272097" cy="83099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/>
              <a:t>Loss Surface</a:t>
            </a:r>
          </a:p>
          <a:p>
            <a:pPr algn="ctr"/>
            <a:r>
              <a:rPr lang="en-US" altLang="ko-KR" sz="2400" dirty="0" smtClean="0"/>
              <a:t>(We don’t know)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497414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Gradient Descent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Take a small step proportional to the negative of the gradient at current point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6819885" y="3680846"/>
            <a:ext cx="424543" cy="42454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348155" y="2606255"/>
            <a:ext cx="2295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accent1"/>
                </a:solidFill>
              </a:rPr>
              <a:t>Current Gradient</a:t>
            </a:r>
            <a:endParaRPr lang="ko-KR" altLang="en-US" sz="2400" dirty="0">
              <a:solidFill>
                <a:schemeClr val="accent1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6453503" y="3030796"/>
            <a:ext cx="1115786" cy="17246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380514" y="3680846"/>
            <a:ext cx="173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</a:rPr>
              <a:t>Current Loss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85469" y="5727592"/>
            <a:ext cx="1851854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400" dirty="0" smtClean="0"/>
              <a:t>Current Point</a:t>
            </a:r>
            <a:endParaRPr lang="ko-KR" altLang="en-US" sz="2400" dirty="0"/>
          </a:p>
        </p:txBody>
      </p:sp>
      <p:sp>
        <p:nvSpPr>
          <p:cNvPr id="18" name="자유형 17"/>
          <p:cNvSpPr/>
          <p:nvPr/>
        </p:nvSpPr>
        <p:spPr>
          <a:xfrm>
            <a:off x="4920640" y="2559617"/>
            <a:ext cx="2427515" cy="2873828"/>
          </a:xfrm>
          <a:custGeom>
            <a:avLst/>
            <a:gdLst>
              <a:gd name="connsiteX0" fmla="*/ 0 w 2427515"/>
              <a:gd name="connsiteY0" fmla="*/ 2873828 h 2873828"/>
              <a:gd name="connsiteX1" fmla="*/ 2013858 w 2427515"/>
              <a:gd name="connsiteY1" fmla="*/ 1426028 h 2873828"/>
              <a:gd name="connsiteX2" fmla="*/ 2427515 w 2427515"/>
              <a:gd name="connsiteY2" fmla="*/ 0 h 2873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7515" h="2873828">
                <a:moveTo>
                  <a:pt x="0" y="2873828"/>
                </a:moveTo>
                <a:cubicBezTo>
                  <a:pt x="804636" y="2389413"/>
                  <a:pt x="1609272" y="1904999"/>
                  <a:pt x="2013858" y="1426028"/>
                </a:cubicBezTo>
                <a:cubicBezTo>
                  <a:pt x="2418444" y="947057"/>
                  <a:pt x="2336801" y="273957"/>
                  <a:pt x="2427515" y="0"/>
                </a:cubicBezTo>
              </a:path>
            </a:pathLst>
          </a:custGeom>
          <a:ln w="571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553738" y="5224384"/>
            <a:ext cx="2272097" cy="83099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/>
              <a:t>Loss Surface</a:t>
            </a:r>
          </a:p>
          <a:p>
            <a:pPr algn="ctr"/>
            <a:r>
              <a:rPr lang="en-US" altLang="ko-KR" sz="2400" dirty="0" smtClean="0"/>
              <a:t>(We don’t know)</a:t>
            </a:r>
            <a:endParaRPr lang="ko-KR" altLang="en-US" sz="2400" dirty="0"/>
          </a:p>
        </p:txBody>
      </p:sp>
      <p:cxnSp>
        <p:nvCxnSpPr>
          <p:cNvPr id="5" name="직선 화살표 연결선 4"/>
          <p:cNvCxnSpPr/>
          <p:nvPr/>
        </p:nvCxnSpPr>
        <p:spPr>
          <a:xfrm flipH="1">
            <a:off x="6134100" y="3880757"/>
            <a:ext cx="84908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45918" y="3649924"/>
            <a:ext cx="740780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/>
              <a:t>Ste</a:t>
            </a:r>
            <a:r>
              <a:rPr lang="en-US" altLang="ko-KR" sz="2400" dirty="0"/>
              <a:t>p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344044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Gradient Descent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Take a small step proportional to the negative of the gradient at current point</a:t>
            </a:r>
            <a:endParaRPr lang="ko-KR" altLang="en-US" i="1" dirty="0"/>
          </a:p>
        </p:txBody>
      </p:sp>
      <p:sp>
        <p:nvSpPr>
          <p:cNvPr id="9" name="타원 8"/>
          <p:cNvSpPr/>
          <p:nvPr/>
        </p:nvSpPr>
        <p:spPr>
          <a:xfrm>
            <a:off x="6819885" y="3680846"/>
            <a:ext cx="424543" cy="42454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789444" y="4207308"/>
            <a:ext cx="2295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accent1"/>
                </a:solidFill>
              </a:rPr>
              <a:t>Current Gradient</a:t>
            </a:r>
            <a:endParaRPr lang="ko-KR" altLang="en-US" sz="2400" dirty="0">
              <a:solidFill>
                <a:schemeClr val="accent1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5355585" y="4222356"/>
            <a:ext cx="1473072" cy="9998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55585" y="5088747"/>
            <a:ext cx="173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</a:rPr>
              <a:t>Current Loss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85469" y="5727592"/>
            <a:ext cx="1851854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400" dirty="0" smtClean="0"/>
              <a:t>Current Point</a:t>
            </a:r>
            <a:endParaRPr lang="ko-KR" altLang="en-US" sz="2400" dirty="0"/>
          </a:p>
        </p:txBody>
      </p:sp>
      <p:sp>
        <p:nvSpPr>
          <p:cNvPr id="18" name="자유형 17"/>
          <p:cNvSpPr/>
          <p:nvPr/>
        </p:nvSpPr>
        <p:spPr>
          <a:xfrm>
            <a:off x="4920640" y="2559617"/>
            <a:ext cx="2427515" cy="2873828"/>
          </a:xfrm>
          <a:custGeom>
            <a:avLst/>
            <a:gdLst>
              <a:gd name="connsiteX0" fmla="*/ 0 w 2427515"/>
              <a:gd name="connsiteY0" fmla="*/ 2873828 h 2873828"/>
              <a:gd name="connsiteX1" fmla="*/ 2013858 w 2427515"/>
              <a:gd name="connsiteY1" fmla="*/ 1426028 h 2873828"/>
              <a:gd name="connsiteX2" fmla="*/ 2427515 w 2427515"/>
              <a:gd name="connsiteY2" fmla="*/ 0 h 2873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7515" h="2873828">
                <a:moveTo>
                  <a:pt x="0" y="2873828"/>
                </a:moveTo>
                <a:cubicBezTo>
                  <a:pt x="804636" y="2389413"/>
                  <a:pt x="1609272" y="1904999"/>
                  <a:pt x="2013858" y="1426028"/>
                </a:cubicBezTo>
                <a:cubicBezTo>
                  <a:pt x="2418444" y="947057"/>
                  <a:pt x="2336801" y="273957"/>
                  <a:pt x="2427515" y="0"/>
                </a:cubicBezTo>
              </a:path>
            </a:pathLst>
          </a:custGeom>
          <a:ln w="571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553738" y="5224384"/>
            <a:ext cx="2272097" cy="83099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/>
              <a:t>Loss Surface</a:t>
            </a:r>
          </a:p>
          <a:p>
            <a:pPr algn="ctr"/>
            <a:r>
              <a:rPr lang="en-US" altLang="ko-KR" sz="2400" dirty="0" smtClean="0"/>
              <a:t>(We don’t know)</a:t>
            </a:r>
            <a:endParaRPr lang="ko-KR" altLang="en-US" sz="2400" dirty="0"/>
          </a:p>
        </p:txBody>
      </p:sp>
      <p:sp>
        <p:nvSpPr>
          <p:cNvPr id="16" name="타원 15"/>
          <p:cNvSpPr/>
          <p:nvPr/>
        </p:nvSpPr>
        <p:spPr>
          <a:xfrm>
            <a:off x="5883728" y="4463389"/>
            <a:ext cx="424543" cy="42454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5524500" y="4694222"/>
            <a:ext cx="57385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787293" y="4429820"/>
            <a:ext cx="740780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/>
              <a:t>Ste</a:t>
            </a:r>
            <a:r>
              <a:rPr lang="en-US" altLang="ko-KR" sz="2400" dirty="0"/>
              <a:t>p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262894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Gradient Descent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Gradient Descent</a:t>
            </a:r>
            <a:endParaRPr lang="ko-KR" alt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327118" y="2699658"/>
                <a:ext cx="3965445" cy="15213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eqArr>
                            <m:eqArr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𝑇𝑟𝑎𝑖𝑛𝑖𝑛𝑔</m:t>
                              </m:r>
                            </m:e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𝑒𝑥𝑎𝑚𝑝𝑙𝑒𝑠</m:t>
                              </m:r>
                            </m:e>
                          </m:eqArr>
                        </m:sup>
                        <m:e>
                          <m:r>
                            <a:rPr lang="ko-KR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118" y="2699658"/>
                <a:ext cx="3965445" cy="15213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903333" y="4493555"/>
                <a:ext cx="281301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8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333" y="4493555"/>
                <a:ext cx="281301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936562" y="5563089"/>
                <a:ext cx="47465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/>
                  <a:t>(</a:t>
                </a:r>
                <a14:m>
                  <m:oMath xmlns:m="http://schemas.openxmlformats.org/officeDocument/2006/math">
                    <m:r>
                      <a:rPr lang="ko-KR" altLang="en-US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sz="2400" dirty="0" smtClean="0"/>
                  <a:t> </a:t>
                </a:r>
                <a:r>
                  <a:rPr lang="en-US" altLang="ko-KR" sz="2400" dirty="0" smtClean="0"/>
                  <a:t>is called learning rate or step size)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562" y="5563089"/>
                <a:ext cx="4746556" cy="461665"/>
              </a:xfrm>
              <a:prstGeom prst="rect">
                <a:avLst/>
              </a:prstGeom>
              <a:blipFill>
                <a:blip r:embed="rId4"/>
                <a:stretch>
                  <a:fillRect l="-2057" t="-10667" r="-1028" b="-3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604841" y="3293226"/>
            <a:ext cx="3176639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400" dirty="0" smtClean="0"/>
              <a:t>Calculating gradients of </a:t>
            </a:r>
          </a:p>
          <a:p>
            <a:r>
              <a:rPr lang="en-US" altLang="ko-KR" sz="2400" dirty="0" smtClean="0"/>
              <a:t>all training examples is </a:t>
            </a:r>
          </a:p>
          <a:p>
            <a:r>
              <a:rPr lang="en-US" altLang="ko-KR" sz="2400" dirty="0" smtClean="0"/>
              <a:t>expensive!</a:t>
            </a:r>
            <a:endParaRPr lang="ko-KR" altLang="en-US" sz="2400" dirty="0"/>
          </a:p>
        </p:txBody>
      </p:sp>
      <p:sp>
        <p:nvSpPr>
          <p:cNvPr id="7" name="직사각형 6"/>
          <p:cNvSpPr/>
          <p:nvPr/>
        </p:nvSpPr>
        <p:spPr>
          <a:xfrm>
            <a:off x="4076700" y="2498271"/>
            <a:ext cx="4408714" cy="2917372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008077" y="3695347"/>
            <a:ext cx="169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Iteration :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432833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Gradient Descent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Stochastic Gradient Descent(SGD)</a:t>
            </a:r>
            <a:endParaRPr lang="ko-KR" alt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2008077" y="3695347"/>
            <a:ext cx="169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Iteration : 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217023" y="3082102"/>
                <a:ext cx="4185633" cy="12264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𝑚𝑖𝑛𝑖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𝑏𝑎𝑡𝑐h</m:t>
                          </m:r>
                        </m:sup>
                        <m:e>
                          <m:r>
                            <a:rPr lang="ko-KR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023" y="3082102"/>
                <a:ext cx="4185633" cy="12264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903333" y="4493555"/>
                <a:ext cx="281301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8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333" y="4493555"/>
                <a:ext cx="281301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/>
          <p:cNvSpPr/>
          <p:nvPr/>
        </p:nvSpPr>
        <p:spPr>
          <a:xfrm>
            <a:off x="4076700" y="2846613"/>
            <a:ext cx="4408714" cy="2569029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5737" y="3508669"/>
            <a:ext cx="2967479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400" dirty="0" smtClean="0"/>
              <a:t>Use mini-batch,</a:t>
            </a:r>
          </a:p>
          <a:p>
            <a:r>
              <a:rPr lang="en-US" altLang="ko-KR" sz="2400" dirty="0" smtClean="0"/>
              <a:t>random sampled from</a:t>
            </a:r>
          </a:p>
          <a:p>
            <a:r>
              <a:rPr lang="en-US" altLang="ko-KR" sz="2400" dirty="0" smtClean="0"/>
              <a:t>training examples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833967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Gradient Descent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Problem of SGD</a:t>
            </a:r>
            <a:endParaRPr lang="ko-KR" altLang="en-US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8568367" y="3587766"/>
            <a:ext cx="1275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accent1"/>
                </a:solidFill>
              </a:rPr>
              <a:t>Gradient</a:t>
            </a:r>
            <a:endParaRPr lang="ko-KR" altLang="en-US" sz="2400" dirty="0">
              <a:solidFill>
                <a:schemeClr val="accent1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7590349" y="3868012"/>
            <a:ext cx="978018" cy="12912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330649" y="4561776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</a:rPr>
              <a:t>Loss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4804264" y="2892127"/>
            <a:ext cx="4139936" cy="2051522"/>
          </a:xfrm>
          <a:custGeom>
            <a:avLst/>
            <a:gdLst>
              <a:gd name="connsiteX0" fmla="*/ 0 w 2427515"/>
              <a:gd name="connsiteY0" fmla="*/ 2873828 h 2873828"/>
              <a:gd name="connsiteX1" fmla="*/ 2013858 w 2427515"/>
              <a:gd name="connsiteY1" fmla="*/ 1426028 h 2873828"/>
              <a:gd name="connsiteX2" fmla="*/ 2427515 w 2427515"/>
              <a:gd name="connsiteY2" fmla="*/ 0 h 2873828"/>
              <a:gd name="connsiteX0" fmla="*/ 0 w 2570902"/>
              <a:gd name="connsiteY0" fmla="*/ 2873828 h 2873828"/>
              <a:gd name="connsiteX1" fmla="*/ 2404556 w 2570902"/>
              <a:gd name="connsiteY1" fmla="*/ 2232363 h 2873828"/>
              <a:gd name="connsiteX2" fmla="*/ 2427515 w 2570902"/>
              <a:gd name="connsiteY2" fmla="*/ 0 h 2873828"/>
              <a:gd name="connsiteX0" fmla="*/ 0 w 2537651"/>
              <a:gd name="connsiteY0" fmla="*/ 1867988 h 2338361"/>
              <a:gd name="connsiteX1" fmla="*/ 2371305 w 2537651"/>
              <a:gd name="connsiteY1" fmla="*/ 2232363 h 2338361"/>
              <a:gd name="connsiteX2" fmla="*/ 2394264 w 2537651"/>
              <a:gd name="connsiteY2" fmla="*/ 0 h 2338361"/>
              <a:gd name="connsiteX0" fmla="*/ 0 w 3358540"/>
              <a:gd name="connsiteY0" fmla="*/ 1452351 h 1922724"/>
              <a:gd name="connsiteX1" fmla="*/ 2371305 w 3358540"/>
              <a:gd name="connsiteY1" fmla="*/ 1816726 h 1922724"/>
              <a:gd name="connsiteX2" fmla="*/ 3358540 w 3358540"/>
              <a:gd name="connsiteY2" fmla="*/ 0 h 1922724"/>
              <a:gd name="connsiteX0" fmla="*/ 0 w 3425042"/>
              <a:gd name="connsiteY0" fmla="*/ 1560416 h 1930444"/>
              <a:gd name="connsiteX1" fmla="*/ 2437807 w 3425042"/>
              <a:gd name="connsiteY1" fmla="*/ 1816726 h 1930444"/>
              <a:gd name="connsiteX2" fmla="*/ 3425042 w 3425042"/>
              <a:gd name="connsiteY2" fmla="*/ 0 h 1930444"/>
              <a:gd name="connsiteX0" fmla="*/ 0 w 3425042"/>
              <a:gd name="connsiteY0" fmla="*/ 1560416 h 1876898"/>
              <a:gd name="connsiteX1" fmla="*/ 1214151 w 3425042"/>
              <a:gd name="connsiteY1" fmla="*/ 1230986 h 1876898"/>
              <a:gd name="connsiteX2" fmla="*/ 2437807 w 3425042"/>
              <a:gd name="connsiteY2" fmla="*/ 1816726 h 1876898"/>
              <a:gd name="connsiteX3" fmla="*/ 3425042 w 3425042"/>
              <a:gd name="connsiteY3" fmla="*/ 0 h 1876898"/>
              <a:gd name="connsiteX0" fmla="*/ 0 w 3508169"/>
              <a:gd name="connsiteY0" fmla="*/ 1967740 h 1968395"/>
              <a:gd name="connsiteX1" fmla="*/ 1297278 w 3508169"/>
              <a:gd name="connsiteY1" fmla="*/ 1230986 h 1968395"/>
              <a:gd name="connsiteX2" fmla="*/ 2520934 w 3508169"/>
              <a:gd name="connsiteY2" fmla="*/ 1816726 h 1968395"/>
              <a:gd name="connsiteX3" fmla="*/ 3508169 w 3508169"/>
              <a:gd name="connsiteY3" fmla="*/ 0 h 1968395"/>
              <a:gd name="connsiteX0" fmla="*/ 0 w 3508169"/>
              <a:gd name="connsiteY0" fmla="*/ 1967740 h 1968395"/>
              <a:gd name="connsiteX1" fmla="*/ 1297278 w 3508169"/>
              <a:gd name="connsiteY1" fmla="*/ 1230986 h 1968395"/>
              <a:gd name="connsiteX2" fmla="*/ 2520934 w 3508169"/>
              <a:gd name="connsiteY2" fmla="*/ 1816726 h 1968395"/>
              <a:gd name="connsiteX3" fmla="*/ 3317272 w 3508169"/>
              <a:gd name="connsiteY3" fmla="*/ 1463742 h 1968395"/>
              <a:gd name="connsiteX4" fmla="*/ 3508169 w 3508169"/>
              <a:gd name="connsiteY4" fmla="*/ 0 h 1968395"/>
              <a:gd name="connsiteX0" fmla="*/ 0 w 3510925"/>
              <a:gd name="connsiteY0" fmla="*/ 1998807 h 1999462"/>
              <a:gd name="connsiteX1" fmla="*/ 1297278 w 3510925"/>
              <a:gd name="connsiteY1" fmla="*/ 1262053 h 1999462"/>
              <a:gd name="connsiteX2" fmla="*/ 2520934 w 3510925"/>
              <a:gd name="connsiteY2" fmla="*/ 1847793 h 1999462"/>
              <a:gd name="connsiteX3" fmla="*/ 3317272 w 3510925"/>
              <a:gd name="connsiteY3" fmla="*/ 1494809 h 1999462"/>
              <a:gd name="connsiteX4" fmla="*/ 3491839 w 3510925"/>
              <a:gd name="connsiteY4" fmla="*/ 139835 h 1999462"/>
              <a:gd name="connsiteX5" fmla="*/ 3508169 w 3510925"/>
              <a:gd name="connsiteY5" fmla="*/ 31067 h 1999462"/>
              <a:gd name="connsiteX0" fmla="*/ 0 w 4139936"/>
              <a:gd name="connsiteY0" fmla="*/ 2050867 h 2051522"/>
              <a:gd name="connsiteX1" fmla="*/ 1297278 w 4139936"/>
              <a:gd name="connsiteY1" fmla="*/ 1314113 h 2051522"/>
              <a:gd name="connsiteX2" fmla="*/ 2520934 w 4139936"/>
              <a:gd name="connsiteY2" fmla="*/ 1899853 h 2051522"/>
              <a:gd name="connsiteX3" fmla="*/ 3317272 w 4139936"/>
              <a:gd name="connsiteY3" fmla="*/ 1546869 h 2051522"/>
              <a:gd name="connsiteX4" fmla="*/ 3491839 w 4139936"/>
              <a:gd name="connsiteY4" fmla="*/ 191895 h 2051522"/>
              <a:gd name="connsiteX5" fmla="*/ 4139936 w 4139936"/>
              <a:gd name="connsiteY5" fmla="*/ 0 h 2051522"/>
              <a:gd name="connsiteX0" fmla="*/ 0 w 4139936"/>
              <a:gd name="connsiteY0" fmla="*/ 2050867 h 2051522"/>
              <a:gd name="connsiteX1" fmla="*/ 1297278 w 4139936"/>
              <a:gd name="connsiteY1" fmla="*/ 1314113 h 2051522"/>
              <a:gd name="connsiteX2" fmla="*/ 2520934 w 4139936"/>
              <a:gd name="connsiteY2" fmla="*/ 1899853 h 2051522"/>
              <a:gd name="connsiteX3" fmla="*/ 3317272 w 4139936"/>
              <a:gd name="connsiteY3" fmla="*/ 1546869 h 2051522"/>
              <a:gd name="connsiteX4" fmla="*/ 3816035 w 4139936"/>
              <a:gd name="connsiteY4" fmla="*/ 541030 h 2051522"/>
              <a:gd name="connsiteX5" fmla="*/ 4139936 w 4139936"/>
              <a:gd name="connsiteY5" fmla="*/ 0 h 2051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9936" h="2051522">
                <a:moveTo>
                  <a:pt x="0" y="2050867"/>
                </a:moveTo>
                <a:cubicBezTo>
                  <a:pt x="246693" y="2077704"/>
                  <a:pt x="890977" y="1271395"/>
                  <a:pt x="1297278" y="1314113"/>
                </a:cubicBezTo>
                <a:cubicBezTo>
                  <a:pt x="1703579" y="1356831"/>
                  <a:pt x="2241072" y="1915093"/>
                  <a:pt x="2520934" y="1899853"/>
                </a:cubicBezTo>
                <a:cubicBezTo>
                  <a:pt x="2800796" y="1884613"/>
                  <a:pt x="3155455" y="1831529"/>
                  <a:pt x="3317272" y="1546869"/>
                </a:cubicBezTo>
                <a:cubicBezTo>
                  <a:pt x="3479090" y="1262209"/>
                  <a:pt x="3784219" y="784987"/>
                  <a:pt x="3816035" y="541030"/>
                </a:cubicBezTo>
                <a:cubicBezTo>
                  <a:pt x="3847851" y="297073"/>
                  <a:pt x="4137214" y="18128"/>
                  <a:pt x="4139936" y="0"/>
                </a:cubicBezTo>
              </a:path>
            </a:pathLst>
          </a:custGeom>
          <a:ln w="571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036323" y="4928443"/>
            <a:ext cx="1715918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/>
              <a:t>Loss Surface</a:t>
            </a:r>
          </a:p>
        </p:txBody>
      </p:sp>
      <p:sp>
        <p:nvSpPr>
          <p:cNvPr id="16" name="타원 15"/>
          <p:cNvSpPr/>
          <p:nvPr/>
        </p:nvSpPr>
        <p:spPr>
          <a:xfrm>
            <a:off x="7845530" y="4272196"/>
            <a:ext cx="424543" cy="42454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 flipH="1" flipV="1">
            <a:off x="7068271" y="4501565"/>
            <a:ext cx="991886" cy="146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68271" y="3940956"/>
            <a:ext cx="740780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/>
              <a:t>Ste</a:t>
            </a:r>
            <a:r>
              <a:rPr lang="en-US" altLang="ko-KR" sz="2400" dirty="0"/>
              <a:t>p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11673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3F411D6-E048-4D85-B8E1-16101F3462D9}"/>
              </a:ext>
            </a:extLst>
          </p:cNvPr>
          <p:cNvSpPr txBox="1"/>
          <p:nvPr/>
        </p:nvSpPr>
        <p:spPr>
          <a:xfrm>
            <a:off x="1949977" y="2139207"/>
            <a:ext cx="1432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Word A</a:t>
            </a:r>
            <a:endParaRPr lang="ko-KR" altLang="en-US" sz="3200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77827EF2-676D-412E-89B3-77F3B9272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629" y="2013474"/>
            <a:ext cx="5686425" cy="330517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C147B84-B88E-4633-9E9C-06898788B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087" y="5831091"/>
            <a:ext cx="6981825" cy="866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8303B9-02D7-428B-A48F-C57EC6E5E46D}"/>
              </a:ext>
            </a:extLst>
          </p:cNvPr>
          <p:cNvSpPr txBox="1"/>
          <p:nvPr/>
        </p:nvSpPr>
        <p:spPr>
          <a:xfrm>
            <a:off x="1949977" y="3373675"/>
            <a:ext cx="1432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Word B</a:t>
            </a:r>
            <a:endParaRPr lang="ko-KR" alt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BEA260-96E6-49AA-BE31-68E859E5E4E0}"/>
              </a:ext>
            </a:extLst>
          </p:cNvPr>
          <p:cNvSpPr txBox="1"/>
          <p:nvPr/>
        </p:nvSpPr>
        <p:spPr>
          <a:xfrm>
            <a:off x="1949977" y="4645253"/>
            <a:ext cx="1432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Word C</a:t>
            </a:r>
            <a:endParaRPr lang="ko-KR" altLang="en-US" sz="32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Class Lab - Schedule &amp; Assignment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96723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Gradient Descent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Problem of SGD</a:t>
            </a:r>
            <a:endParaRPr lang="ko-KR" altLang="en-US" i="1" dirty="0"/>
          </a:p>
        </p:txBody>
      </p:sp>
      <p:sp>
        <p:nvSpPr>
          <p:cNvPr id="9" name="타원 8"/>
          <p:cNvSpPr/>
          <p:nvPr/>
        </p:nvSpPr>
        <p:spPr>
          <a:xfrm>
            <a:off x="7850130" y="4269711"/>
            <a:ext cx="424543" cy="42454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512652" y="5096259"/>
            <a:ext cx="1275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accent1"/>
                </a:solidFill>
              </a:rPr>
              <a:t>Gradient</a:t>
            </a:r>
            <a:endParaRPr lang="ko-KR" altLang="en-US" sz="2400" dirty="0">
              <a:solidFill>
                <a:schemeClr val="accent1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6330026" y="4292906"/>
            <a:ext cx="1425747" cy="7807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086507" y="4769058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</a:rPr>
              <a:t>Loss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4804264" y="2892127"/>
            <a:ext cx="4139936" cy="2051522"/>
          </a:xfrm>
          <a:custGeom>
            <a:avLst/>
            <a:gdLst>
              <a:gd name="connsiteX0" fmla="*/ 0 w 2427515"/>
              <a:gd name="connsiteY0" fmla="*/ 2873828 h 2873828"/>
              <a:gd name="connsiteX1" fmla="*/ 2013858 w 2427515"/>
              <a:gd name="connsiteY1" fmla="*/ 1426028 h 2873828"/>
              <a:gd name="connsiteX2" fmla="*/ 2427515 w 2427515"/>
              <a:gd name="connsiteY2" fmla="*/ 0 h 2873828"/>
              <a:gd name="connsiteX0" fmla="*/ 0 w 2570902"/>
              <a:gd name="connsiteY0" fmla="*/ 2873828 h 2873828"/>
              <a:gd name="connsiteX1" fmla="*/ 2404556 w 2570902"/>
              <a:gd name="connsiteY1" fmla="*/ 2232363 h 2873828"/>
              <a:gd name="connsiteX2" fmla="*/ 2427515 w 2570902"/>
              <a:gd name="connsiteY2" fmla="*/ 0 h 2873828"/>
              <a:gd name="connsiteX0" fmla="*/ 0 w 2537651"/>
              <a:gd name="connsiteY0" fmla="*/ 1867988 h 2338361"/>
              <a:gd name="connsiteX1" fmla="*/ 2371305 w 2537651"/>
              <a:gd name="connsiteY1" fmla="*/ 2232363 h 2338361"/>
              <a:gd name="connsiteX2" fmla="*/ 2394264 w 2537651"/>
              <a:gd name="connsiteY2" fmla="*/ 0 h 2338361"/>
              <a:gd name="connsiteX0" fmla="*/ 0 w 3358540"/>
              <a:gd name="connsiteY0" fmla="*/ 1452351 h 1922724"/>
              <a:gd name="connsiteX1" fmla="*/ 2371305 w 3358540"/>
              <a:gd name="connsiteY1" fmla="*/ 1816726 h 1922724"/>
              <a:gd name="connsiteX2" fmla="*/ 3358540 w 3358540"/>
              <a:gd name="connsiteY2" fmla="*/ 0 h 1922724"/>
              <a:gd name="connsiteX0" fmla="*/ 0 w 3425042"/>
              <a:gd name="connsiteY0" fmla="*/ 1560416 h 1930444"/>
              <a:gd name="connsiteX1" fmla="*/ 2437807 w 3425042"/>
              <a:gd name="connsiteY1" fmla="*/ 1816726 h 1930444"/>
              <a:gd name="connsiteX2" fmla="*/ 3425042 w 3425042"/>
              <a:gd name="connsiteY2" fmla="*/ 0 h 1930444"/>
              <a:gd name="connsiteX0" fmla="*/ 0 w 3425042"/>
              <a:gd name="connsiteY0" fmla="*/ 1560416 h 1876898"/>
              <a:gd name="connsiteX1" fmla="*/ 1214151 w 3425042"/>
              <a:gd name="connsiteY1" fmla="*/ 1230986 h 1876898"/>
              <a:gd name="connsiteX2" fmla="*/ 2437807 w 3425042"/>
              <a:gd name="connsiteY2" fmla="*/ 1816726 h 1876898"/>
              <a:gd name="connsiteX3" fmla="*/ 3425042 w 3425042"/>
              <a:gd name="connsiteY3" fmla="*/ 0 h 1876898"/>
              <a:gd name="connsiteX0" fmla="*/ 0 w 3508169"/>
              <a:gd name="connsiteY0" fmla="*/ 1967740 h 1968395"/>
              <a:gd name="connsiteX1" fmla="*/ 1297278 w 3508169"/>
              <a:gd name="connsiteY1" fmla="*/ 1230986 h 1968395"/>
              <a:gd name="connsiteX2" fmla="*/ 2520934 w 3508169"/>
              <a:gd name="connsiteY2" fmla="*/ 1816726 h 1968395"/>
              <a:gd name="connsiteX3" fmla="*/ 3508169 w 3508169"/>
              <a:gd name="connsiteY3" fmla="*/ 0 h 1968395"/>
              <a:gd name="connsiteX0" fmla="*/ 0 w 3508169"/>
              <a:gd name="connsiteY0" fmla="*/ 1967740 h 1968395"/>
              <a:gd name="connsiteX1" fmla="*/ 1297278 w 3508169"/>
              <a:gd name="connsiteY1" fmla="*/ 1230986 h 1968395"/>
              <a:gd name="connsiteX2" fmla="*/ 2520934 w 3508169"/>
              <a:gd name="connsiteY2" fmla="*/ 1816726 h 1968395"/>
              <a:gd name="connsiteX3" fmla="*/ 3317272 w 3508169"/>
              <a:gd name="connsiteY3" fmla="*/ 1463742 h 1968395"/>
              <a:gd name="connsiteX4" fmla="*/ 3508169 w 3508169"/>
              <a:gd name="connsiteY4" fmla="*/ 0 h 1968395"/>
              <a:gd name="connsiteX0" fmla="*/ 0 w 3510925"/>
              <a:gd name="connsiteY0" fmla="*/ 1998807 h 1999462"/>
              <a:gd name="connsiteX1" fmla="*/ 1297278 w 3510925"/>
              <a:gd name="connsiteY1" fmla="*/ 1262053 h 1999462"/>
              <a:gd name="connsiteX2" fmla="*/ 2520934 w 3510925"/>
              <a:gd name="connsiteY2" fmla="*/ 1847793 h 1999462"/>
              <a:gd name="connsiteX3" fmla="*/ 3317272 w 3510925"/>
              <a:gd name="connsiteY3" fmla="*/ 1494809 h 1999462"/>
              <a:gd name="connsiteX4" fmla="*/ 3491839 w 3510925"/>
              <a:gd name="connsiteY4" fmla="*/ 139835 h 1999462"/>
              <a:gd name="connsiteX5" fmla="*/ 3508169 w 3510925"/>
              <a:gd name="connsiteY5" fmla="*/ 31067 h 1999462"/>
              <a:gd name="connsiteX0" fmla="*/ 0 w 4139936"/>
              <a:gd name="connsiteY0" fmla="*/ 2050867 h 2051522"/>
              <a:gd name="connsiteX1" fmla="*/ 1297278 w 4139936"/>
              <a:gd name="connsiteY1" fmla="*/ 1314113 h 2051522"/>
              <a:gd name="connsiteX2" fmla="*/ 2520934 w 4139936"/>
              <a:gd name="connsiteY2" fmla="*/ 1899853 h 2051522"/>
              <a:gd name="connsiteX3" fmla="*/ 3317272 w 4139936"/>
              <a:gd name="connsiteY3" fmla="*/ 1546869 h 2051522"/>
              <a:gd name="connsiteX4" fmla="*/ 3491839 w 4139936"/>
              <a:gd name="connsiteY4" fmla="*/ 191895 h 2051522"/>
              <a:gd name="connsiteX5" fmla="*/ 4139936 w 4139936"/>
              <a:gd name="connsiteY5" fmla="*/ 0 h 2051522"/>
              <a:gd name="connsiteX0" fmla="*/ 0 w 4139936"/>
              <a:gd name="connsiteY0" fmla="*/ 2050867 h 2051522"/>
              <a:gd name="connsiteX1" fmla="*/ 1297278 w 4139936"/>
              <a:gd name="connsiteY1" fmla="*/ 1314113 h 2051522"/>
              <a:gd name="connsiteX2" fmla="*/ 2520934 w 4139936"/>
              <a:gd name="connsiteY2" fmla="*/ 1899853 h 2051522"/>
              <a:gd name="connsiteX3" fmla="*/ 3317272 w 4139936"/>
              <a:gd name="connsiteY3" fmla="*/ 1546869 h 2051522"/>
              <a:gd name="connsiteX4" fmla="*/ 3816035 w 4139936"/>
              <a:gd name="connsiteY4" fmla="*/ 541030 h 2051522"/>
              <a:gd name="connsiteX5" fmla="*/ 4139936 w 4139936"/>
              <a:gd name="connsiteY5" fmla="*/ 0 h 2051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9936" h="2051522">
                <a:moveTo>
                  <a:pt x="0" y="2050867"/>
                </a:moveTo>
                <a:cubicBezTo>
                  <a:pt x="246693" y="2077704"/>
                  <a:pt x="890977" y="1271395"/>
                  <a:pt x="1297278" y="1314113"/>
                </a:cubicBezTo>
                <a:cubicBezTo>
                  <a:pt x="1703579" y="1356831"/>
                  <a:pt x="2241072" y="1915093"/>
                  <a:pt x="2520934" y="1899853"/>
                </a:cubicBezTo>
                <a:cubicBezTo>
                  <a:pt x="2800796" y="1884613"/>
                  <a:pt x="3155455" y="1831529"/>
                  <a:pt x="3317272" y="1546869"/>
                </a:cubicBezTo>
                <a:cubicBezTo>
                  <a:pt x="3479090" y="1262209"/>
                  <a:pt x="3784219" y="784987"/>
                  <a:pt x="3816035" y="541030"/>
                </a:cubicBezTo>
                <a:cubicBezTo>
                  <a:pt x="3847851" y="297073"/>
                  <a:pt x="4137214" y="18128"/>
                  <a:pt x="4139936" y="0"/>
                </a:cubicBezTo>
              </a:path>
            </a:pathLst>
          </a:custGeom>
          <a:ln w="571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036323" y="4928443"/>
            <a:ext cx="1715918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/>
              <a:t>Loss Surface</a:t>
            </a:r>
          </a:p>
        </p:txBody>
      </p:sp>
      <p:sp>
        <p:nvSpPr>
          <p:cNvPr id="16" name="타원 15"/>
          <p:cNvSpPr/>
          <p:nvPr/>
        </p:nvSpPr>
        <p:spPr>
          <a:xfrm>
            <a:off x="6789815" y="4430140"/>
            <a:ext cx="424543" cy="42454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7004442" y="4642411"/>
            <a:ext cx="508210" cy="185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20791" y="3911289"/>
            <a:ext cx="740780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/>
              <a:t>Ste</a:t>
            </a:r>
            <a:r>
              <a:rPr lang="en-US" altLang="ko-KR" sz="2400" dirty="0"/>
              <a:t>p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30304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Gradient Descent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Problem of SGD</a:t>
            </a:r>
            <a:endParaRPr lang="ko-KR" altLang="en-US" i="1" dirty="0"/>
          </a:p>
        </p:txBody>
      </p:sp>
      <p:sp>
        <p:nvSpPr>
          <p:cNvPr id="9" name="타원 8"/>
          <p:cNvSpPr/>
          <p:nvPr/>
        </p:nvSpPr>
        <p:spPr>
          <a:xfrm>
            <a:off x="6779283" y="4420802"/>
            <a:ext cx="424543" cy="42454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866670" y="4971062"/>
            <a:ext cx="1275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accent1"/>
                </a:solidFill>
              </a:rPr>
              <a:t>Gradient</a:t>
            </a:r>
            <a:endParaRPr lang="ko-KR" altLang="en-US" sz="2400" dirty="0">
              <a:solidFill>
                <a:schemeClr val="accent1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6911248" y="4701531"/>
            <a:ext cx="1290900" cy="1589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336157" y="4943649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</a:rPr>
              <a:t>Loss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4804264" y="2892127"/>
            <a:ext cx="4139936" cy="2051522"/>
          </a:xfrm>
          <a:custGeom>
            <a:avLst/>
            <a:gdLst>
              <a:gd name="connsiteX0" fmla="*/ 0 w 2427515"/>
              <a:gd name="connsiteY0" fmla="*/ 2873828 h 2873828"/>
              <a:gd name="connsiteX1" fmla="*/ 2013858 w 2427515"/>
              <a:gd name="connsiteY1" fmla="*/ 1426028 h 2873828"/>
              <a:gd name="connsiteX2" fmla="*/ 2427515 w 2427515"/>
              <a:gd name="connsiteY2" fmla="*/ 0 h 2873828"/>
              <a:gd name="connsiteX0" fmla="*/ 0 w 2570902"/>
              <a:gd name="connsiteY0" fmla="*/ 2873828 h 2873828"/>
              <a:gd name="connsiteX1" fmla="*/ 2404556 w 2570902"/>
              <a:gd name="connsiteY1" fmla="*/ 2232363 h 2873828"/>
              <a:gd name="connsiteX2" fmla="*/ 2427515 w 2570902"/>
              <a:gd name="connsiteY2" fmla="*/ 0 h 2873828"/>
              <a:gd name="connsiteX0" fmla="*/ 0 w 2537651"/>
              <a:gd name="connsiteY0" fmla="*/ 1867988 h 2338361"/>
              <a:gd name="connsiteX1" fmla="*/ 2371305 w 2537651"/>
              <a:gd name="connsiteY1" fmla="*/ 2232363 h 2338361"/>
              <a:gd name="connsiteX2" fmla="*/ 2394264 w 2537651"/>
              <a:gd name="connsiteY2" fmla="*/ 0 h 2338361"/>
              <a:gd name="connsiteX0" fmla="*/ 0 w 3358540"/>
              <a:gd name="connsiteY0" fmla="*/ 1452351 h 1922724"/>
              <a:gd name="connsiteX1" fmla="*/ 2371305 w 3358540"/>
              <a:gd name="connsiteY1" fmla="*/ 1816726 h 1922724"/>
              <a:gd name="connsiteX2" fmla="*/ 3358540 w 3358540"/>
              <a:gd name="connsiteY2" fmla="*/ 0 h 1922724"/>
              <a:gd name="connsiteX0" fmla="*/ 0 w 3425042"/>
              <a:gd name="connsiteY0" fmla="*/ 1560416 h 1930444"/>
              <a:gd name="connsiteX1" fmla="*/ 2437807 w 3425042"/>
              <a:gd name="connsiteY1" fmla="*/ 1816726 h 1930444"/>
              <a:gd name="connsiteX2" fmla="*/ 3425042 w 3425042"/>
              <a:gd name="connsiteY2" fmla="*/ 0 h 1930444"/>
              <a:gd name="connsiteX0" fmla="*/ 0 w 3425042"/>
              <a:gd name="connsiteY0" fmla="*/ 1560416 h 1876898"/>
              <a:gd name="connsiteX1" fmla="*/ 1214151 w 3425042"/>
              <a:gd name="connsiteY1" fmla="*/ 1230986 h 1876898"/>
              <a:gd name="connsiteX2" fmla="*/ 2437807 w 3425042"/>
              <a:gd name="connsiteY2" fmla="*/ 1816726 h 1876898"/>
              <a:gd name="connsiteX3" fmla="*/ 3425042 w 3425042"/>
              <a:gd name="connsiteY3" fmla="*/ 0 h 1876898"/>
              <a:gd name="connsiteX0" fmla="*/ 0 w 3508169"/>
              <a:gd name="connsiteY0" fmla="*/ 1967740 h 1968395"/>
              <a:gd name="connsiteX1" fmla="*/ 1297278 w 3508169"/>
              <a:gd name="connsiteY1" fmla="*/ 1230986 h 1968395"/>
              <a:gd name="connsiteX2" fmla="*/ 2520934 w 3508169"/>
              <a:gd name="connsiteY2" fmla="*/ 1816726 h 1968395"/>
              <a:gd name="connsiteX3" fmla="*/ 3508169 w 3508169"/>
              <a:gd name="connsiteY3" fmla="*/ 0 h 1968395"/>
              <a:gd name="connsiteX0" fmla="*/ 0 w 3508169"/>
              <a:gd name="connsiteY0" fmla="*/ 1967740 h 1968395"/>
              <a:gd name="connsiteX1" fmla="*/ 1297278 w 3508169"/>
              <a:gd name="connsiteY1" fmla="*/ 1230986 h 1968395"/>
              <a:gd name="connsiteX2" fmla="*/ 2520934 w 3508169"/>
              <a:gd name="connsiteY2" fmla="*/ 1816726 h 1968395"/>
              <a:gd name="connsiteX3" fmla="*/ 3317272 w 3508169"/>
              <a:gd name="connsiteY3" fmla="*/ 1463742 h 1968395"/>
              <a:gd name="connsiteX4" fmla="*/ 3508169 w 3508169"/>
              <a:gd name="connsiteY4" fmla="*/ 0 h 1968395"/>
              <a:gd name="connsiteX0" fmla="*/ 0 w 3510925"/>
              <a:gd name="connsiteY0" fmla="*/ 1998807 h 1999462"/>
              <a:gd name="connsiteX1" fmla="*/ 1297278 w 3510925"/>
              <a:gd name="connsiteY1" fmla="*/ 1262053 h 1999462"/>
              <a:gd name="connsiteX2" fmla="*/ 2520934 w 3510925"/>
              <a:gd name="connsiteY2" fmla="*/ 1847793 h 1999462"/>
              <a:gd name="connsiteX3" fmla="*/ 3317272 w 3510925"/>
              <a:gd name="connsiteY3" fmla="*/ 1494809 h 1999462"/>
              <a:gd name="connsiteX4" fmla="*/ 3491839 w 3510925"/>
              <a:gd name="connsiteY4" fmla="*/ 139835 h 1999462"/>
              <a:gd name="connsiteX5" fmla="*/ 3508169 w 3510925"/>
              <a:gd name="connsiteY5" fmla="*/ 31067 h 1999462"/>
              <a:gd name="connsiteX0" fmla="*/ 0 w 4139936"/>
              <a:gd name="connsiteY0" fmla="*/ 2050867 h 2051522"/>
              <a:gd name="connsiteX1" fmla="*/ 1297278 w 4139936"/>
              <a:gd name="connsiteY1" fmla="*/ 1314113 h 2051522"/>
              <a:gd name="connsiteX2" fmla="*/ 2520934 w 4139936"/>
              <a:gd name="connsiteY2" fmla="*/ 1899853 h 2051522"/>
              <a:gd name="connsiteX3" fmla="*/ 3317272 w 4139936"/>
              <a:gd name="connsiteY3" fmla="*/ 1546869 h 2051522"/>
              <a:gd name="connsiteX4" fmla="*/ 3491839 w 4139936"/>
              <a:gd name="connsiteY4" fmla="*/ 191895 h 2051522"/>
              <a:gd name="connsiteX5" fmla="*/ 4139936 w 4139936"/>
              <a:gd name="connsiteY5" fmla="*/ 0 h 2051522"/>
              <a:gd name="connsiteX0" fmla="*/ 0 w 4139936"/>
              <a:gd name="connsiteY0" fmla="*/ 2050867 h 2051522"/>
              <a:gd name="connsiteX1" fmla="*/ 1297278 w 4139936"/>
              <a:gd name="connsiteY1" fmla="*/ 1314113 h 2051522"/>
              <a:gd name="connsiteX2" fmla="*/ 2520934 w 4139936"/>
              <a:gd name="connsiteY2" fmla="*/ 1899853 h 2051522"/>
              <a:gd name="connsiteX3" fmla="*/ 3317272 w 4139936"/>
              <a:gd name="connsiteY3" fmla="*/ 1546869 h 2051522"/>
              <a:gd name="connsiteX4" fmla="*/ 3816035 w 4139936"/>
              <a:gd name="connsiteY4" fmla="*/ 541030 h 2051522"/>
              <a:gd name="connsiteX5" fmla="*/ 4139936 w 4139936"/>
              <a:gd name="connsiteY5" fmla="*/ 0 h 2051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9936" h="2051522">
                <a:moveTo>
                  <a:pt x="0" y="2050867"/>
                </a:moveTo>
                <a:cubicBezTo>
                  <a:pt x="246693" y="2077704"/>
                  <a:pt x="890977" y="1271395"/>
                  <a:pt x="1297278" y="1314113"/>
                </a:cubicBezTo>
                <a:cubicBezTo>
                  <a:pt x="1703579" y="1356831"/>
                  <a:pt x="2241072" y="1915093"/>
                  <a:pt x="2520934" y="1899853"/>
                </a:cubicBezTo>
                <a:cubicBezTo>
                  <a:pt x="2800796" y="1884613"/>
                  <a:pt x="3155455" y="1831529"/>
                  <a:pt x="3317272" y="1546869"/>
                </a:cubicBezTo>
                <a:cubicBezTo>
                  <a:pt x="3479090" y="1262209"/>
                  <a:pt x="3784219" y="784987"/>
                  <a:pt x="3816035" y="541030"/>
                </a:cubicBezTo>
                <a:cubicBezTo>
                  <a:pt x="3847851" y="297073"/>
                  <a:pt x="4137214" y="18128"/>
                  <a:pt x="4139936" y="0"/>
                </a:cubicBezTo>
              </a:path>
            </a:pathLst>
          </a:custGeom>
          <a:ln w="571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036323" y="4928443"/>
            <a:ext cx="1715918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/>
              <a:t>Loss Surface</a:t>
            </a:r>
          </a:p>
        </p:txBody>
      </p:sp>
      <p:sp>
        <p:nvSpPr>
          <p:cNvPr id="16" name="타원 15"/>
          <p:cNvSpPr/>
          <p:nvPr/>
        </p:nvSpPr>
        <p:spPr>
          <a:xfrm>
            <a:off x="7363396" y="4546519"/>
            <a:ext cx="424543" cy="42454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7190509" y="4777352"/>
            <a:ext cx="387514" cy="36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89345" y="4046595"/>
            <a:ext cx="740780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/>
              <a:t>Ste</a:t>
            </a:r>
            <a:r>
              <a:rPr lang="en-US" altLang="ko-KR" sz="2400" dirty="0"/>
              <a:t>p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120275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Gradient Descent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Problem of SGD</a:t>
            </a:r>
            <a:endParaRPr lang="ko-KR" altLang="en-US" i="1" dirty="0"/>
          </a:p>
        </p:txBody>
      </p:sp>
      <p:sp>
        <p:nvSpPr>
          <p:cNvPr id="9" name="타원 8"/>
          <p:cNvSpPr/>
          <p:nvPr/>
        </p:nvSpPr>
        <p:spPr>
          <a:xfrm>
            <a:off x="7339577" y="4537667"/>
            <a:ext cx="424543" cy="42454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827317" y="4894423"/>
            <a:ext cx="1275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accent1"/>
                </a:solidFill>
              </a:rPr>
              <a:t>Gradient</a:t>
            </a:r>
            <a:endParaRPr lang="ko-KR" altLang="en-US" sz="2400" dirty="0">
              <a:solidFill>
                <a:schemeClr val="accent1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6559122" y="4579020"/>
            <a:ext cx="1358335" cy="3554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87337" y="4943649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</a:rPr>
              <a:t>Loss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4804264" y="2892127"/>
            <a:ext cx="4139936" cy="2051522"/>
          </a:xfrm>
          <a:custGeom>
            <a:avLst/>
            <a:gdLst>
              <a:gd name="connsiteX0" fmla="*/ 0 w 2427515"/>
              <a:gd name="connsiteY0" fmla="*/ 2873828 h 2873828"/>
              <a:gd name="connsiteX1" fmla="*/ 2013858 w 2427515"/>
              <a:gd name="connsiteY1" fmla="*/ 1426028 h 2873828"/>
              <a:gd name="connsiteX2" fmla="*/ 2427515 w 2427515"/>
              <a:gd name="connsiteY2" fmla="*/ 0 h 2873828"/>
              <a:gd name="connsiteX0" fmla="*/ 0 w 2570902"/>
              <a:gd name="connsiteY0" fmla="*/ 2873828 h 2873828"/>
              <a:gd name="connsiteX1" fmla="*/ 2404556 w 2570902"/>
              <a:gd name="connsiteY1" fmla="*/ 2232363 h 2873828"/>
              <a:gd name="connsiteX2" fmla="*/ 2427515 w 2570902"/>
              <a:gd name="connsiteY2" fmla="*/ 0 h 2873828"/>
              <a:gd name="connsiteX0" fmla="*/ 0 w 2537651"/>
              <a:gd name="connsiteY0" fmla="*/ 1867988 h 2338361"/>
              <a:gd name="connsiteX1" fmla="*/ 2371305 w 2537651"/>
              <a:gd name="connsiteY1" fmla="*/ 2232363 h 2338361"/>
              <a:gd name="connsiteX2" fmla="*/ 2394264 w 2537651"/>
              <a:gd name="connsiteY2" fmla="*/ 0 h 2338361"/>
              <a:gd name="connsiteX0" fmla="*/ 0 w 3358540"/>
              <a:gd name="connsiteY0" fmla="*/ 1452351 h 1922724"/>
              <a:gd name="connsiteX1" fmla="*/ 2371305 w 3358540"/>
              <a:gd name="connsiteY1" fmla="*/ 1816726 h 1922724"/>
              <a:gd name="connsiteX2" fmla="*/ 3358540 w 3358540"/>
              <a:gd name="connsiteY2" fmla="*/ 0 h 1922724"/>
              <a:gd name="connsiteX0" fmla="*/ 0 w 3425042"/>
              <a:gd name="connsiteY0" fmla="*/ 1560416 h 1930444"/>
              <a:gd name="connsiteX1" fmla="*/ 2437807 w 3425042"/>
              <a:gd name="connsiteY1" fmla="*/ 1816726 h 1930444"/>
              <a:gd name="connsiteX2" fmla="*/ 3425042 w 3425042"/>
              <a:gd name="connsiteY2" fmla="*/ 0 h 1930444"/>
              <a:gd name="connsiteX0" fmla="*/ 0 w 3425042"/>
              <a:gd name="connsiteY0" fmla="*/ 1560416 h 1876898"/>
              <a:gd name="connsiteX1" fmla="*/ 1214151 w 3425042"/>
              <a:gd name="connsiteY1" fmla="*/ 1230986 h 1876898"/>
              <a:gd name="connsiteX2" fmla="*/ 2437807 w 3425042"/>
              <a:gd name="connsiteY2" fmla="*/ 1816726 h 1876898"/>
              <a:gd name="connsiteX3" fmla="*/ 3425042 w 3425042"/>
              <a:gd name="connsiteY3" fmla="*/ 0 h 1876898"/>
              <a:gd name="connsiteX0" fmla="*/ 0 w 3508169"/>
              <a:gd name="connsiteY0" fmla="*/ 1967740 h 1968395"/>
              <a:gd name="connsiteX1" fmla="*/ 1297278 w 3508169"/>
              <a:gd name="connsiteY1" fmla="*/ 1230986 h 1968395"/>
              <a:gd name="connsiteX2" fmla="*/ 2520934 w 3508169"/>
              <a:gd name="connsiteY2" fmla="*/ 1816726 h 1968395"/>
              <a:gd name="connsiteX3" fmla="*/ 3508169 w 3508169"/>
              <a:gd name="connsiteY3" fmla="*/ 0 h 1968395"/>
              <a:gd name="connsiteX0" fmla="*/ 0 w 3508169"/>
              <a:gd name="connsiteY0" fmla="*/ 1967740 h 1968395"/>
              <a:gd name="connsiteX1" fmla="*/ 1297278 w 3508169"/>
              <a:gd name="connsiteY1" fmla="*/ 1230986 h 1968395"/>
              <a:gd name="connsiteX2" fmla="*/ 2520934 w 3508169"/>
              <a:gd name="connsiteY2" fmla="*/ 1816726 h 1968395"/>
              <a:gd name="connsiteX3" fmla="*/ 3317272 w 3508169"/>
              <a:gd name="connsiteY3" fmla="*/ 1463742 h 1968395"/>
              <a:gd name="connsiteX4" fmla="*/ 3508169 w 3508169"/>
              <a:gd name="connsiteY4" fmla="*/ 0 h 1968395"/>
              <a:gd name="connsiteX0" fmla="*/ 0 w 3510925"/>
              <a:gd name="connsiteY0" fmla="*/ 1998807 h 1999462"/>
              <a:gd name="connsiteX1" fmla="*/ 1297278 w 3510925"/>
              <a:gd name="connsiteY1" fmla="*/ 1262053 h 1999462"/>
              <a:gd name="connsiteX2" fmla="*/ 2520934 w 3510925"/>
              <a:gd name="connsiteY2" fmla="*/ 1847793 h 1999462"/>
              <a:gd name="connsiteX3" fmla="*/ 3317272 w 3510925"/>
              <a:gd name="connsiteY3" fmla="*/ 1494809 h 1999462"/>
              <a:gd name="connsiteX4" fmla="*/ 3491839 w 3510925"/>
              <a:gd name="connsiteY4" fmla="*/ 139835 h 1999462"/>
              <a:gd name="connsiteX5" fmla="*/ 3508169 w 3510925"/>
              <a:gd name="connsiteY5" fmla="*/ 31067 h 1999462"/>
              <a:gd name="connsiteX0" fmla="*/ 0 w 4139936"/>
              <a:gd name="connsiteY0" fmla="*/ 2050867 h 2051522"/>
              <a:gd name="connsiteX1" fmla="*/ 1297278 w 4139936"/>
              <a:gd name="connsiteY1" fmla="*/ 1314113 h 2051522"/>
              <a:gd name="connsiteX2" fmla="*/ 2520934 w 4139936"/>
              <a:gd name="connsiteY2" fmla="*/ 1899853 h 2051522"/>
              <a:gd name="connsiteX3" fmla="*/ 3317272 w 4139936"/>
              <a:gd name="connsiteY3" fmla="*/ 1546869 h 2051522"/>
              <a:gd name="connsiteX4" fmla="*/ 3491839 w 4139936"/>
              <a:gd name="connsiteY4" fmla="*/ 191895 h 2051522"/>
              <a:gd name="connsiteX5" fmla="*/ 4139936 w 4139936"/>
              <a:gd name="connsiteY5" fmla="*/ 0 h 2051522"/>
              <a:gd name="connsiteX0" fmla="*/ 0 w 4139936"/>
              <a:gd name="connsiteY0" fmla="*/ 2050867 h 2051522"/>
              <a:gd name="connsiteX1" fmla="*/ 1297278 w 4139936"/>
              <a:gd name="connsiteY1" fmla="*/ 1314113 h 2051522"/>
              <a:gd name="connsiteX2" fmla="*/ 2520934 w 4139936"/>
              <a:gd name="connsiteY2" fmla="*/ 1899853 h 2051522"/>
              <a:gd name="connsiteX3" fmla="*/ 3317272 w 4139936"/>
              <a:gd name="connsiteY3" fmla="*/ 1546869 h 2051522"/>
              <a:gd name="connsiteX4" fmla="*/ 3816035 w 4139936"/>
              <a:gd name="connsiteY4" fmla="*/ 541030 h 2051522"/>
              <a:gd name="connsiteX5" fmla="*/ 4139936 w 4139936"/>
              <a:gd name="connsiteY5" fmla="*/ 0 h 2051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9936" h="2051522">
                <a:moveTo>
                  <a:pt x="0" y="2050867"/>
                </a:moveTo>
                <a:cubicBezTo>
                  <a:pt x="246693" y="2077704"/>
                  <a:pt x="890977" y="1271395"/>
                  <a:pt x="1297278" y="1314113"/>
                </a:cubicBezTo>
                <a:cubicBezTo>
                  <a:pt x="1703579" y="1356831"/>
                  <a:pt x="2241072" y="1915093"/>
                  <a:pt x="2520934" y="1899853"/>
                </a:cubicBezTo>
                <a:cubicBezTo>
                  <a:pt x="2800796" y="1884613"/>
                  <a:pt x="3155455" y="1831529"/>
                  <a:pt x="3317272" y="1546869"/>
                </a:cubicBezTo>
                <a:cubicBezTo>
                  <a:pt x="3479090" y="1262209"/>
                  <a:pt x="3784219" y="784987"/>
                  <a:pt x="3816035" y="541030"/>
                </a:cubicBezTo>
                <a:cubicBezTo>
                  <a:pt x="3847851" y="297073"/>
                  <a:pt x="4137214" y="18128"/>
                  <a:pt x="4139936" y="0"/>
                </a:cubicBezTo>
              </a:path>
            </a:pathLst>
          </a:custGeom>
          <a:ln w="571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036323" y="4928443"/>
            <a:ext cx="1715918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/>
              <a:t>Loss Surface</a:t>
            </a:r>
          </a:p>
        </p:txBody>
      </p:sp>
      <p:sp>
        <p:nvSpPr>
          <p:cNvPr id="16" name="타원 15"/>
          <p:cNvSpPr/>
          <p:nvPr/>
        </p:nvSpPr>
        <p:spPr>
          <a:xfrm>
            <a:off x="7030887" y="4546519"/>
            <a:ext cx="424543" cy="42454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7245514" y="4777352"/>
            <a:ext cx="35210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856836" y="4046595"/>
            <a:ext cx="740780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/>
              <a:t>Ste</a:t>
            </a:r>
            <a:r>
              <a:rPr lang="en-US" altLang="ko-KR" sz="2400" dirty="0"/>
              <a:t>p</a:t>
            </a:r>
            <a:endParaRPr lang="ko-KR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876537" y="5867284"/>
            <a:ext cx="2926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</a:rPr>
              <a:t>Stuck in local minima!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3573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Gradient Descent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Escape from the local minima!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ko-KR" i="1" dirty="0"/>
              <a:t>Momentum</a:t>
            </a:r>
          </a:p>
          <a:p>
            <a:pPr marL="1371600" lvl="2" indent="-514350"/>
            <a:r>
              <a:rPr lang="en-US" altLang="ko-KR" i="1" dirty="0"/>
              <a:t>SGD with Momentum, NAG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ko-KR" i="1" dirty="0"/>
              <a:t>Dynamic step size</a:t>
            </a:r>
          </a:p>
          <a:p>
            <a:pPr marL="1371600" lvl="2" indent="-514350"/>
            <a:r>
              <a:rPr lang="en-US" altLang="ko-KR" i="1" dirty="0" err="1"/>
              <a:t>Adagrad</a:t>
            </a:r>
            <a:r>
              <a:rPr lang="en-US" altLang="ko-KR" i="1" dirty="0"/>
              <a:t>, </a:t>
            </a:r>
            <a:r>
              <a:rPr lang="en-US" altLang="ko-KR" i="1" dirty="0" err="1"/>
              <a:t>RMSProp</a:t>
            </a:r>
            <a:endParaRPr lang="en-US" altLang="ko-KR" i="1" dirty="0"/>
          </a:p>
          <a:p>
            <a:pPr marL="971550" lvl="1" indent="-514350">
              <a:buFont typeface="+mj-lt"/>
              <a:buAutoNum type="arabicPeriod"/>
            </a:pPr>
            <a:r>
              <a:rPr lang="en-US" altLang="ko-KR" i="1" dirty="0"/>
              <a:t>Combination of both</a:t>
            </a:r>
          </a:p>
          <a:p>
            <a:pPr marL="1371600" lvl="2" indent="-514350"/>
            <a:r>
              <a:rPr lang="en-US" altLang="ko-KR" i="1" dirty="0"/>
              <a:t>Adam, </a:t>
            </a:r>
            <a:r>
              <a:rPr lang="en-US" altLang="ko-KR" i="1" dirty="0" err="1"/>
              <a:t>Adadelta</a:t>
            </a: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33782877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Gradient Descent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E6EDA-4CC5-4700-B83D-D87325CB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Speed of Convergence</a:t>
            </a:r>
            <a:endParaRPr lang="ko-KR" altLang="en-US" i="1" dirty="0"/>
          </a:p>
        </p:txBody>
      </p:sp>
      <p:pic>
        <p:nvPicPr>
          <p:cNvPr id="4098" name="Picture 2" descr="Gradient Descent Optimization Algorithms at Long Valley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94" y="2909771"/>
            <a:ext cx="3694440" cy="286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radient Descent Optimization Algorithms at Beale's Function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503" y="2877025"/>
            <a:ext cx="3736737" cy="289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Gradient Descent Optimization Algorithms at Saddle Point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009" y="2877025"/>
            <a:ext cx="3736009" cy="289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67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445329" y="3194957"/>
            <a:ext cx="53505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End of Neural Network Tutorial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445940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638"/>
            <a:ext cx="10515600" cy="1325562"/>
          </a:xfrm>
        </p:spPr>
        <p:txBody>
          <a:bodyPr/>
          <a:lstStyle/>
          <a:p>
            <a:r>
              <a:rPr lang="en-US" altLang="ko-KR" dirty="0"/>
              <a:t>Assignment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192CA486-02EC-4D20-8BA0-855B3CF56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672" y="1946048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Multi-layer Perceptron</a:t>
            </a:r>
          </a:p>
          <a:p>
            <a:pPr lvl="1"/>
            <a:r>
              <a:rPr lang="en-US" altLang="ko-KR" dirty="0"/>
              <a:t>Implementation of 2-layer perceptron </a:t>
            </a:r>
            <a:r>
              <a:rPr lang="en-US" altLang="ko-KR" dirty="0" smtClean="0"/>
              <a:t>with </a:t>
            </a:r>
            <a:r>
              <a:rPr lang="en-US" altLang="ko-KR" dirty="0" err="1" smtClean="0"/>
              <a:t>Numpy</a:t>
            </a:r>
            <a:endParaRPr lang="en-US" altLang="ko-KR" dirty="0" smtClean="0"/>
          </a:p>
          <a:p>
            <a:pPr marL="1371600" lvl="2" indent="-457200">
              <a:buFont typeface="+mj-lt"/>
              <a:buAutoNum type="arabicPeriod"/>
            </a:pPr>
            <a:r>
              <a:rPr lang="en-US" altLang="ko-KR" dirty="0" smtClean="0"/>
              <a:t>Forward path(evaluation) of Multi-layer perceptron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ko-KR" dirty="0" smtClean="0"/>
              <a:t>Loss calculation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ko-KR" dirty="0" smtClean="0"/>
              <a:t>Gradient calculation</a:t>
            </a:r>
          </a:p>
          <a:p>
            <a:pPr marL="971550" lvl="1" indent="-457200"/>
            <a:r>
              <a:rPr lang="en-US" altLang="ko-KR" dirty="0" smtClean="0"/>
              <a:t>Implement above 3 components at NN.py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295803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638"/>
            <a:ext cx="10515600" cy="1325562"/>
          </a:xfrm>
        </p:spPr>
        <p:txBody>
          <a:bodyPr/>
          <a:lstStyle/>
          <a:p>
            <a:r>
              <a:rPr lang="en-US" altLang="ko-KR" dirty="0"/>
              <a:t>Assignment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192CA486-02EC-4D20-8BA0-855B3CF56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672" y="1946048"/>
            <a:ext cx="10515600" cy="4351337"/>
          </a:xfrm>
        </p:spPr>
        <p:txBody>
          <a:bodyPr/>
          <a:lstStyle/>
          <a:p>
            <a:r>
              <a:rPr lang="en-US" altLang="ko-KR" dirty="0" err="1" smtClean="0"/>
              <a:t>Pytorch</a:t>
            </a:r>
            <a:r>
              <a:rPr lang="en-US" altLang="ko-KR" dirty="0"/>
              <a:t> Installation : </a:t>
            </a:r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github.com/pytorch/pytorch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Pytorch</a:t>
            </a:r>
            <a:r>
              <a:rPr lang="en-US" altLang="ko-KR" dirty="0" smtClean="0"/>
              <a:t> Documents </a:t>
            </a:r>
            <a:r>
              <a:rPr lang="en-US" altLang="ko-KR" dirty="0"/>
              <a:t>: https://pytorch.org/docs/stable/torch.html</a:t>
            </a:r>
          </a:p>
        </p:txBody>
      </p:sp>
    </p:spTree>
    <p:extLst>
      <p:ext uri="{BB962C8B-B14F-4D97-AF65-F5344CB8AC3E}">
        <p14:creationId xmlns:p14="http://schemas.microsoft.com/office/powerpoint/2010/main" val="36046220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638"/>
            <a:ext cx="10515600" cy="1325562"/>
          </a:xfrm>
        </p:spPr>
        <p:txBody>
          <a:bodyPr/>
          <a:lstStyle/>
          <a:p>
            <a:r>
              <a:rPr lang="en-US" altLang="ko-KR" dirty="0"/>
              <a:t>Assignment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957" y="1703613"/>
            <a:ext cx="6382914" cy="47455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954805" y="1824589"/>
                <a:ext cx="2863091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ko-KR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805" y="1824589"/>
                <a:ext cx="2863091" cy="4168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954805" y="2268445"/>
                <a:ext cx="2381934" cy="384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ko-KR" sz="2400" b="1" i="1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805" y="2268445"/>
                <a:ext cx="2381934" cy="384657"/>
              </a:xfrm>
              <a:prstGeom prst="rect">
                <a:avLst/>
              </a:prstGeom>
              <a:blipFill>
                <a:blip r:embed="rId4"/>
                <a:stretch>
                  <a:fillRect l="-2813" t="-4762" r="-1790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911262" y="3280817"/>
                <a:ext cx="3907160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 : </m:t>
                    </m:r>
                  </m:oMath>
                </a14:m>
                <a:r>
                  <a:rPr lang="en-US" altLang="ko-KR" sz="2400" dirty="0" smtClean="0"/>
                  <a:t>ReLU </a:t>
                </a:r>
              </a:p>
              <a:p>
                <a:r>
                  <a:rPr lang="en-US" altLang="ko-KR" sz="2400" dirty="0" smtClean="0"/>
                  <a:t>(p.39 Activation Function </a:t>
                </a:r>
                <a:r>
                  <a:rPr lang="ko-KR" altLang="en-US" sz="2400" dirty="0" smtClean="0"/>
                  <a:t>참조</a:t>
                </a:r>
                <a:r>
                  <a:rPr lang="en-US" altLang="ko-KR" sz="2400" dirty="0" smtClean="0"/>
                  <a:t>)</a:t>
                </a:r>
              </a:p>
              <a:p>
                <a:endParaRPr lang="en-US" altLang="ko-KR" sz="2400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262" y="3280817"/>
                <a:ext cx="3907160" cy="1107996"/>
              </a:xfrm>
              <a:prstGeom prst="rect">
                <a:avLst/>
              </a:prstGeom>
              <a:blipFill>
                <a:blip r:embed="rId5"/>
                <a:stretch>
                  <a:fillRect l="-4836" t="-8242" r="-37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matrix multiplication 이미지 검색결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798" y="4491661"/>
            <a:ext cx="4246186" cy="134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6936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638"/>
            <a:ext cx="10515600" cy="1325562"/>
          </a:xfrm>
        </p:spPr>
        <p:txBody>
          <a:bodyPr/>
          <a:lstStyle/>
          <a:p>
            <a:r>
              <a:rPr lang="en-US" altLang="ko-KR" dirty="0"/>
              <a:t>Assignment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957" y="1703613"/>
            <a:ext cx="6382914" cy="47455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69922" y="1533565"/>
            <a:ext cx="3693329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/>
              <a:t>Mini-batch </a:t>
            </a:r>
            <a:r>
              <a:rPr lang="ko-KR" altLang="en-US" sz="2400" dirty="0" smtClean="0"/>
              <a:t>사용</a:t>
            </a:r>
            <a:endParaRPr lang="en-US" altLang="ko-KR" sz="2400" dirty="0" smtClean="0"/>
          </a:p>
          <a:p>
            <a:r>
              <a:rPr lang="en-US" altLang="ko-KR" sz="2400" dirty="0" smtClean="0"/>
              <a:t>X: (N, D)</a:t>
            </a:r>
          </a:p>
          <a:p>
            <a:r>
              <a:rPr lang="en-US" altLang="ko-KR" sz="2400" dirty="0" smtClean="0"/>
              <a:t>W1: (D, H)</a:t>
            </a:r>
          </a:p>
          <a:p>
            <a:endParaRPr lang="en-US" altLang="ko-KR" sz="2400" dirty="0"/>
          </a:p>
          <a:p>
            <a:r>
              <a:rPr lang="en-US" altLang="ko-KR" sz="2400" dirty="0" smtClean="0"/>
              <a:t>Hidden layer: ?</a:t>
            </a:r>
          </a:p>
          <a:p>
            <a:r>
              <a:rPr lang="en-US" altLang="ko-KR" sz="2400" dirty="0" smtClean="0"/>
              <a:t>W2: (H, C)</a:t>
            </a:r>
          </a:p>
          <a:p>
            <a:endParaRPr lang="en-US" altLang="ko-KR" sz="2400" dirty="0"/>
          </a:p>
          <a:p>
            <a:r>
              <a:rPr lang="en-US" altLang="ko-KR" sz="2400" dirty="0" smtClean="0"/>
              <a:t>scores: (N, C)</a:t>
            </a:r>
            <a:endParaRPr lang="en-US" altLang="ko-KR" sz="2400" dirty="0"/>
          </a:p>
        </p:txBody>
      </p:sp>
      <p:pic>
        <p:nvPicPr>
          <p:cNvPr id="1026" name="Picture 2" descr="matrix multiplication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922" y="4775952"/>
            <a:ext cx="4246186" cy="134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359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F0604D5-61CE-4B48-91D6-0547B016BC60}"/>
              </a:ext>
            </a:extLst>
          </p:cNvPr>
          <p:cNvSpPr txBox="1"/>
          <p:nvPr/>
        </p:nvSpPr>
        <p:spPr>
          <a:xfrm>
            <a:off x="2474698" y="5676853"/>
            <a:ext cx="1102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Word</a:t>
            </a:r>
            <a:endParaRPr lang="ko-KR" altLang="en-US" sz="3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4D6B4F-BB3C-4068-8161-9A7EAAED8A7E}"/>
              </a:ext>
            </a:extLst>
          </p:cNvPr>
          <p:cNvSpPr/>
          <p:nvPr/>
        </p:nvSpPr>
        <p:spPr>
          <a:xfrm>
            <a:off x="2737314" y="2218331"/>
            <a:ext cx="499047" cy="33388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?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?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?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?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?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6F0FCF-F093-4BCE-9DD2-7465CA822C02}"/>
              </a:ext>
            </a:extLst>
          </p:cNvPr>
          <p:cNvSpPr txBox="1"/>
          <p:nvPr/>
        </p:nvSpPr>
        <p:spPr>
          <a:xfrm>
            <a:off x="2152718" y="2284832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???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CDB34A-F135-4D11-8B8F-236D5F768419}"/>
              </a:ext>
            </a:extLst>
          </p:cNvPr>
          <p:cNvSpPr txBox="1"/>
          <p:nvPr/>
        </p:nvSpPr>
        <p:spPr>
          <a:xfrm>
            <a:off x="2156849" y="3425980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???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5A7453-B12B-47D1-BEBD-C183FB296344}"/>
              </a:ext>
            </a:extLst>
          </p:cNvPr>
          <p:cNvSpPr txBox="1"/>
          <p:nvPr/>
        </p:nvSpPr>
        <p:spPr>
          <a:xfrm>
            <a:off x="2156849" y="3940859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???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C99405-2227-427B-BD5F-1AF57BDC8856}"/>
              </a:ext>
            </a:extLst>
          </p:cNvPr>
          <p:cNvSpPr txBox="1"/>
          <p:nvPr/>
        </p:nvSpPr>
        <p:spPr>
          <a:xfrm>
            <a:off x="2152718" y="2864242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???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87A890-E093-40AF-BC79-50460A624ED4}"/>
              </a:ext>
            </a:extLst>
          </p:cNvPr>
          <p:cNvSpPr txBox="1"/>
          <p:nvPr/>
        </p:nvSpPr>
        <p:spPr>
          <a:xfrm>
            <a:off x="2152718" y="4530196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???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129822-09D4-4838-9EDC-C7E92EED9786}"/>
              </a:ext>
            </a:extLst>
          </p:cNvPr>
          <p:cNvSpPr txBox="1"/>
          <p:nvPr/>
        </p:nvSpPr>
        <p:spPr>
          <a:xfrm>
            <a:off x="2136183" y="5042906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???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476BEB8-6CBE-4F7F-9186-C2F611D27555}"/>
              </a:ext>
            </a:extLst>
          </p:cNvPr>
          <p:cNvSpPr/>
          <p:nvPr/>
        </p:nvSpPr>
        <p:spPr>
          <a:xfrm>
            <a:off x="6096000" y="3233574"/>
            <a:ext cx="4725798" cy="10819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How to set features and values of them</a:t>
            </a:r>
            <a:endParaRPr lang="ko-KR" alt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F64A7D-A123-4510-8D68-242655D2DEBC}"/>
              </a:ext>
            </a:extLst>
          </p:cNvPr>
          <p:cNvSpPr txBox="1"/>
          <p:nvPr/>
        </p:nvSpPr>
        <p:spPr>
          <a:xfrm>
            <a:off x="7055141" y="4899528"/>
            <a:ext cx="2961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</a:rPr>
              <a:t>With Neural Networks</a:t>
            </a:r>
            <a:endParaRPr lang="ko-KR" altLang="en-US" sz="2400" dirty="0">
              <a:solidFill>
                <a:schemeClr val="accent6"/>
              </a:solidFill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Class Lab - Schedule &amp; Assignment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77696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638"/>
            <a:ext cx="10515600" cy="1325562"/>
          </a:xfrm>
        </p:spPr>
        <p:txBody>
          <a:bodyPr/>
          <a:lstStyle/>
          <a:p>
            <a:r>
              <a:rPr lang="en-US" altLang="ko-KR" dirty="0"/>
              <a:t>Assignment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957" y="1703613"/>
            <a:ext cx="6382914" cy="4745587"/>
          </a:xfrm>
          <a:prstGeom prst="rect">
            <a:avLst/>
          </a:prstGeom>
        </p:spPr>
      </p:pic>
      <p:pic>
        <p:nvPicPr>
          <p:cNvPr id="2050" name="Picture 2" descr="ReLU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814" y="1878677"/>
            <a:ext cx="3856535" cy="286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035953" y="5117930"/>
                <a:ext cx="3907160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 : </m:t>
                    </m:r>
                  </m:oMath>
                </a14:m>
                <a:r>
                  <a:rPr lang="en-US" altLang="ko-KR" sz="2400" dirty="0" smtClean="0"/>
                  <a:t>ReLU </a:t>
                </a:r>
              </a:p>
              <a:p>
                <a:r>
                  <a:rPr lang="en-US" altLang="ko-KR" sz="2400" dirty="0" smtClean="0"/>
                  <a:t>(p.39 Activation Function </a:t>
                </a:r>
                <a:r>
                  <a:rPr lang="ko-KR" altLang="en-US" sz="2400" dirty="0" smtClean="0"/>
                  <a:t>참조</a:t>
                </a:r>
                <a:r>
                  <a:rPr lang="en-US" altLang="ko-KR" sz="2400" dirty="0" smtClean="0"/>
                  <a:t>)</a:t>
                </a:r>
              </a:p>
              <a:p>
                <a:endParaRPr lang="en-US" altLang="ko-KR" sz="2400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953" y="5117930"/>
                <a:ext cx="3907160" cy="1107996"/>
              </a:xfrm>
              <a:prstGeom prst="rect">
                <a:avLst/>
              </a:prstGeom>
              <a:blipFill>
                <a:blip r:embed="rId4"/>
                <a:stretch>
                  <a:fillRect l="-4680" t="-8840" r="-39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25456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638"/>
            <a:ext cx="10515600" cy="1325562"/>
          </a:xfrm>
        </p:spPr>
        <p:txBody>
          <a:bodyPr/>
          <a:lstStyle/>
          <a:p>
            <a:r>
              <a:rPr lang="en-US" altLang="ko-KR" dirty="0"/>
              <a:t>Assignment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771720" y="5510480"/>
                <a:ext cx="4876912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2400" b="0" i="0" smtClean="0">
                        <a:latin typeface="Cambria Math" panose="02040503050406030204" pitchFamily="18" charset="0"/>
                      </a:rPr>
                      <m:t>Negative</m:t>
                    </m:r>
                    <m:r>
                      <m:rPr>
                        <m:nor/>
                      </m:rPr>
                      <a:rPr lang="en-US" altLang="ko-KR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2400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m:rPr>
                        <m:nor/>
                      </m:rPr>
                      <a:rPr lang="en-US" altLang="ko-KR" sz="24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altLang="ko-KR" sz="2400" b="0" i="0" smtClean="0">
                        <a:latin typeface="Cambria Math" panose="02040503050406030204" pitchFamily="18" charset="0"/>
                      </a:rPr>
                      <m:t>likelihood</m:t>
                    </m:r>
                    <m:r>
                      <m:rPr>
                        <m:nor/>
                      </m:rPr>
                      <a:rPr lang="en-US" altLang="ko-KR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ko-KR" alt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sz="2400" b="0" i="1" dirty="0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400" b="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ko-KR" altLang="en-US" sz="2400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b="0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  <m:sub>
                            <m: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func>
                  </m:oMath>
                </a14:m>
                <a:r>
                  <a:rPr lang="ko-KR" altLang="en-US" sz="2400" dirty="0" smtClean="0"/>
                  <a:t> </a:t>
                </a:r>
                <a:endParaRPr lang="en-US" altLang="ko-KR" sz="2400" dirty="0" smtClean="0"/>
              </a:p>
              <a:p>
                <a:r>
                  <a:rPr lang="en-US" altLang="ko-KR" sz="2400" dirty="0" smtClean="0"/>
                  <a:t>(-log on the target probabilities)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720" y="5510480"/>
                <a:ext cx="4876912" cy="738664"/>
              </a:xfrm>
              <a:prstGeom prst="rect">
                <a:avLst/>
              </a:prstGeom>
              <a:blipFill>
                <a:blip r:embed="rId2"/>
                <a:stretch>
                  <a:fillRect l="-3875" b="-239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578" y="1849582"/>
            <a:ext cx="7615844" cy="306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1683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638"/>
            <a:ext cx="10515600" cy="1325562"/>
          </a:xfrm>
        </p:spPr>
        <p:txBody>
          <a:bodyPr/>
          <a:lstStyle/>
          <a:p>
            <a:r>
              <a:rPr lang="en-US" altLang="ko-KR" dirty="0"/>
              <a:t>Assignment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64029" y="2061556"/>
                <a:ext cx="9576262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 smtClean="0"/>
                  <a:t>P: [ 0.1 , 0.7 , 0.2 ]</a:t>
                </a:r>
              </a:p>
              <a:p>
                <a:r>
                  <a:rPr lang="en-US" altLang="ko-KR" sz="2800" dirty="0" smtClean="0"/>
                  <a:t>    [ 0.3 , 0.4 , 0.5 ]</a:t>
                </a:r>
              </a:p>
              <a:p>
                <a:endParaRPr lang="en-US" altLang="ko-KR" sz="2800" dirty="0"/>
              </a:p>
              <a:p>
                <a:r>
                  <a:rPr lang="en-US" altLang="ko-KR" sz="2800" dirty="0" smtClean="0"/>
                  <a:t>Y : [1, 0]</a:t>
                </a:r>
              </a:p>
              <a:p>
                <a:endParaRPr lang="en-US" altLang="ko-KR" sz="2800" dirty="0" smtClean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2800">
                        <a:latin typeface="Cambria Math" panose="02040503050406030204" pitchFamily="18" charset="0"/>
                      </a:rPr>
                      <m:t>Negative</m:t>
                    </m:r>
                    <m:r>
                      <m:rPr>
                        <m:nor/>
                      </m:rPr>
                      <a:rPr lang="en-US" altLang="ko-KR" sz="28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2800">
                        <a:latin typeface="Cambria Math" panose="02040503050406030204" pitchFamily="18" charset="0"/>
                      </a:rPr>
                      <m:t>log</m:t>
                    </m:r>
                    <m:r>
                      <m:rPr>
                        <m:nor/>
                      </m:rPr>
                      <a:rPr lang="en-US" altLang="ko-KR" sz="280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altLang="ko-KR" sz="2800">
                        <a:latin typeface="Cambria Math" panose="02040503050406030204" pitchFamily="18" charset="0"/>
                      </a:rPr>
                      <m:t>likelihood</m:t>
                    </m:r>
                    <m:r>
                      <m:rPr>
                        <m:nor/>
                      </m:rPr>
                      <a:rPr lang="en-US" altLang="ko-KR" sz="28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ko-KR" alt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ko-KR" sz="2800" i="1" dirty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ko-KR" sz="28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800" dirty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ko-KR" altLang="en-US" sz="2800" i="1" dirty="0"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lang="en-US" altLang="ko-KR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altLang="ko-KR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800" i="1" dirty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  <m:sub>
                            <m:r>
                              <a:rPr lang="en-US" altLang="ko-KR" sz="28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func>
                  </m:oMath>
                </a14:m>
                <a:r>
                  <a:rPr lang="ko-KR" altLang="en-US" sz="2800" dirty="0"/>
                  <a:t> </a:t>
                </a:r>
                <a:endParaRPr lang="en-US" altLang="ko-KR" sz="2800" dirty="0"/>
              </a:p>
              <a:p>
                <a:r>
                  <a:rPr lang="en-US" altLang="ko-KR" sz="2800" dirty="0"/>
                  <a:t>(-log on the target probabilities)</a:t>
                </a:r>
                <a:endParaRPr lang="ko-KR" altLang="en-US" sz="2800" dirty="0"/>
              </a:p>
              <a:p>
                <a:endParaRPr lang="en-US" altLang="ko-KR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 dirty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800" dirty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e>
                      </m:func>
                    </m:oMath>
                  </m:oMathPara>
                </a14:m>
                <a:endParaRPr lang="en-US" altLang="ko-KR" sz="2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 dirty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800" dirty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ko-KR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029" y="2061556"/>
                <a:ext cx="9576262" cy="4401205"/>
              </a:xfrm>
              <a:prstGeom prst="rect">
                <a:avLst/>
              </a:prstGeom>
              <a:blipFill>
                <a:blip r:embed="rId2"/>
                <a:stretch>
                  <a:fillRect l="-1338" t="-12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507971" y="5760720"/>
            <a:ext cx="929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average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7763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638"/>
            <a:ext cx="10515600" cy="1325562"/>
          </a:xfrm>
        </p:spPr>
        <p:txBody>
          <a:bodyPr/>
          <a:lstStyle/>
          <a:p>
            <a:r>
              <a:rPr lang="en-US" altLang="ko-KR" dirty="0"/>
              <a:t>Assignment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64029" y="2061556"/>
                <a:ext cx="9576262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 smtClean="0"/>
                  <a:t>P: [ 0.1 , 0.7 , 0.2 ]</a:t>
                </a:r>
              </a:p>
              <a:p>
                <a:r>
                  <a:rPr lang="en-US" altLang="ko-KR" sz="2800" dirty="0" smtClean="0"/>
                  <a:t>    [ 0.3 , 0.4 , 0.5 ]</a:t>
                </a:r>
              </a:p>
              <a:p>
                <a:endParaRPr lang="en-US" altLang="ko-KR" sz="2800" dirty="0"/>
              </a:p>
              <a:p>
                <a:r>
                  <a:rPr lang="en-US" altLang="ko-KR" sz="2800" dirty="0" smtClean="0"/>
                  <a:t>Y : [0, 2]</a:t>
                </a:r>
              </a:p>
              <a:p>
                <a:endParaRPr lang="en-US" altLang="ko-KR" sz="2800" dirty="0" smtClean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2800">
                        <a:latin typeface="Cambria Math" panose="02040503050406030204" pitchFamily="18" charset="0"/>
                      </a:rPr>
                      <m:t>Negative</m:t>
                    </m:r>
                    <m:r>
                      <m:rPr>
                        <m:nor/>
                      </m:rPr>
                      <a:rPr lang="en-US" altLang="ko-KR" sz="28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2800">
                        <a:latin typeface="Cambria Math" panose="02040503050406030204" pitchFamily="18" charset="0"/>
                      </a:rPr>
                      <m:t>log</m:t>
                    </m:r>
                    <m:r>
                      <m:rPr>
                        <m:nor/>
                      </m:rPr>
                      <a:rPr lang="en-US" altLang="ko-KR" sz="280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altLang="ko-KR" sz="2800">
                        <a:latin typeface="Cambria Math" panose="02040503050406030204" pitchFamily="18" charset="0"/>
                      </a:rPr>
                      <m:t>likelihood</m:t>
                    </m:r>
                    <m:r>
                      <m:rPr>
                        <m:nor/>
                      </m:rPr>
                      <a:rPr lang="en-US" altLang="ko-KR" sz="28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ko-KR" alt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ko-KR" sz="2800" i="1" dirty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ko-KR" sz="28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800" dirty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ko-KR" altLang="en-US" sz="2800" i="1" dirty="0"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lang="en-US" altLang="ko-KR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altLang="ko-KR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800" i="1" dirty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  <m:sub>
                            <m:r>
                              <a:rPr lang="en-US" altLang="ko-KR" sz="28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func>
                  </m:oMath>
                </a14:m>
                <a:r>
                  <a:rPr lang="ko-KR" altLang="en-US" sz="2800" dirty="0"/>
                  <a:t> </a:t>
                </a:r>
                <a:endParaRPr lang="en-US" altLang="ko-KR" sz="2800" dirty="0"/>
              </a:p>
              <a:p>
                <a:r>
                  <a:rPr lang="en-US" altLang="ko-KR" sz="2800" dirty="0"/>
                  <a:t>(-log on the target probabilities)</a:t>
                </a:r>
                <a:endParaRPr lang="ko-KR" altLang="en-US" sz="2800" dirty="0"/>
              </a:p>
              <a:p>
                <a:endParaRPr lang="en-US" altLang="ko-KR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 dirty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800" dirty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  <m:t>[0]</m:t>
                          </m:r>
                        </m:e>
                      </m:func>
                    </m:oMath>
                  </m:oMathPara>
                </a14:m>
                <a:endParaRPr lang="en-US" altLang="ko-KR" sz="2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i="1" dirty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800" dirty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ko-KR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029" y="2061556"/>
                <a:ext cx="9576262" cy="4401205"/>
              </a:xfrm>
              <a:prstGeom prst="rect">
                <a:avLst/>
              </a:prstGeom>
              <a:blipFill>
                <a:blip r:embed="rId2"/>
                <a:stretch>
                  <a:fillRect l="-1338" t="-12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507971" y="5760720"/>
            <a:ext cx="929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average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4584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638"/>
            <a:ext cx="10515600" cy="1325562"/>
          </a:xfrm>
        </p:spPr>
        <p:txBody>
          <a:bodyPr/>
          <a:lstStyle/>
          <a:p>
            <a:r>
              <a:rPr lang="en-US" altLang="ko-KR" dirty="0"/>
              <a:t>Assignment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86232" y="5376664"/>
            <a:ext cx="344709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dirty="0" smtClean="0"/>
              <a:t>Tip) Matrix -&gt;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Element-wise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28" y="1728170"/>
            <a:ext cx="7873772" cy="35205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091543" y="5745996"/>
                <a:ext cx="5292924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dirty="0" smtClean="0"/>
              </a:p>
              <a:p>
                <a:r>
                  <a:rPr lang="en-US" altLang="ko-KR" sz="2400" dirty="0" smtClean="0"/>
                  <a:t>                                     … </a:t>
                </a:r>
                <a:endParaRPr lang="en-US" altLang="ko-KR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543" y="5745996"/>
                <a:ext cx="5292924" cy="1107996"/>
              </a:xfrm>
              <a:prstGeom prst="rect">
                <a:avLst/>
              </a:prstGeom>
              <a:blipFill>
                <a:blip r:embed="rId3"/>
                <a:stretch>
                  <a:fillRect b="-160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866414" y="6112731"/>
                <a:ext cx="2854628" cy="374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각각의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ko-KR" altLang="en-US" dirty="0" smtClean="0"/>
                  <a:t> 대해 </a:t>
                </a:r>
                <a:r>
                  <a:rPr lang="ko-KR" altLang="en-US" dirty="0" err="1" smtClean="0"/>
                  <a:t>편미분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6414" y="6112731"/>
                <a:ext cx="2854628" cy="374526"/>
              </a:xfrm>
              <a:prstGeom prst="rect">
                <a:avLst/>
              </a:prstGeom>
              <a:blipFill>
                <a:blip r:embed="rId4"/>
                <a:stretch>
                  <a:fillRect l="-1706" t="-11475" r="-1066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686820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638"/>
            <a:ext cx="10515600" cy="1325562"/>
          </a:xfrm>
        </p:spPr>
        <p:txBody>
          <a:bodyPr/>
          <a:lstStyle/>
          <a:p>
            <a:r>
              <a:rPr lang="en-US" altLang="ko-KR" dirty="0"/>
              <a:t>Assignment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765463" y="2516074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63" y="2516074"/>
                <a:ext cx="664029" cy="5660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765462" y="3712765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62" y="3712765"/>
                <a:ext cx="664029" cy="5660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타원 11"/>
              <p:cNvSpPr/>
              <p:nvPr/>
            </p:nvSpPr>
            <p:spPr>
              <a:xfrm>
                <a:off x="2311233" y="3110081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2" name="타원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233" y="3110081"/>
                <a:ext cx="566057" cy="5660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화살표 연결선 12"/>
          <p:cNvCxnSpPr>
            <a:stCxn id="9" idx="3"/>
            <a:endCxn id="12" idx="2"/>
          </p:cNvCxnSpPr>
          <p:nvPr/>
        </p:nvCxnSpPr>
        <p:spPr>
          <a:xfrm>
            <a:off x="1429492" y="2799103"/>
            <a:ext cx="881741" cy="594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10" idx="3"/>
            <a:endCxn id="12" idx="2"/>
          </p:cNvCxnSpPr>
          <p:nvPr/>
        </p:nvCxnSpPr>
        <p:spPr>
          <a:xfrm flipV="1">
            <a:off x="1429491" y="3393110"/>
            <a:ext cx="881742" cy="602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2" idx="6"/>
            <a:endCxn id="16" idx="1"/>
          </p:cNvCxnSpPr>
          <p:nvPr/>
        </p:nvCxnSpPr>
        <p:spPr>
          <a:xfrm>
            <a:off x="2877290" y="3393110"/>
            <a:ext cx="9361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3813461" y="3110081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461" y="3110081"/>
                <a:ext cx="664029" cy="5660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/>
              <p:cNvSpPr/>
              <p:nvPr/>
            </p:nvSpPr>
            <p:spPr>
              <a:xfrm>
                <a:off x="3813461" y="4278822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461" y="4278822"/>
                <a:ext cx="664029" cy="5660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타원 17"/>
              <p:cNvSpPr/>
              <p:nvPr/>
            </p:nvSpPr>
            <p:spPr>
              <a:xfrm>
                <a:off x="5315690" y="3696661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8" name="타원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690" y="3696661"/>
                <a:ext cx="566057" cy="56605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화살표 연결선 18"/>
          <p:cNvCxnSpPr>
            <a:stCxn id="16" idx="3"/>
            <a:endCxn id="18" idx="2"/>
          </p:cNvCxnSpPr>
          <p:nvPr/>
        </p:nvCxnSpPr>
        <p:spPr>
          <a:xfrm>
            <a:off x="4477490" y="3393110"/>
            <a:ext cx="838200" cy="586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7" idx="3"/>
            <a:endCxn id="18" idx="2"/>
          </p:cNvCxnSpPr>
          <p:nvPr/>
        </p:nvCxnSpPr>
        <p:spPr>
          <a:xfrm flipV="1">
            <a:off x="4477490" y="3979690"/>
            <a:ext cx="838200" cy="582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8" idx="6"/>
            <a:endCxn id="22" idx="1"/>
          </p:cNvCxnSpPr>
          <p:nvPr/>
        </p:nvCxnSpPr>
        <p:spPr>
          <a:xfrm>
            <a:off x="5881747" y="3979690"/>
            <a:ext cx="936171" cy="5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6817918" y="3701879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918" y="3701879"/>
                <a:ext cx="664029" cy="5660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화살표 연결선 22"/>
          <p:cNvCxnSpPr>
            <a:stCxn id="22" idx="3"/>
            <a:endCxn id="26" idx="2"/>
          </p:cNvCxnSpPr>
          <p:nvPr/>
        </p:nvCxnSpPr>
        <p:spPr>
          <a:xfrm>
            <a:off x="7481947" y="3984908"/>
            <a:ext cx="933450" cy="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26" idx="6"/>
            <a:endCxn id="25" idx="1"/>
          </p:cNvCxnSpPr>
          <p:nvPr/>
        </p:nvCxnSpPr>
        <p:spPr>
          <a:xfrm flipV="1">
            <a:off x="8981454" y="3984908"/>
            <a:ext cx="868134" cy="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/>
              <p:cNvSpPr/>
              <p:nvPr/>
            </p:nvSpPr>
            <p:spPr>
              <a:xfrm>
                <a:off x="9849588" y="3701879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5" name="직사각형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9588" y="3701879"/>
                <a:ext cx="664029" cy="5660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타원 25"/>
              <p:cNvSpPr/>
              <p:nvPr/>
            </p:nvSpPr>
            <p:spPr>
              <a:xfrm>
                <a:off x="8415397" y="3702104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6" name="타원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397" y="3702104"/>
                <a:ext cx="566057" cy="56605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/>
          <p:cNvCxnSpPr>
            <a:stCxn id="25" idx="3"/>
          </p:cNvCxnSpPr>
          <p:nvPr/>
        </p:nvCxnSpPr>
        <p:spPr>
          <a:xfrm>
            <a:off x="10513617" y="3984908"/>
            <a:ext cx="805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9973230" y="4404024"/>
                <a:ext cx="499689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3230" y="4404024"/>
                <a:ext cx="499689" cy="61901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6394775" y="4430504"/>
                <a:ext cx="1387816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775" y="4430504"/>
                <a:ext cx="1387816" cy="6190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7865545" y="2881804"/>
                <a:ext cx="1604927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𝑹𝒆𝑳𝑼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545" y="2881804"/>
                <a:ext cx="1604927" cy="369332"/>
              </a:xfrm>
              <a:prstGeom prst="rect">
                <a:avLst/>
              </a:prstGeom>
              <a:blipFill>
                <a:blip r:embed="rId13"/>
                <a:stretch>
                  <a:fillRect b="-112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7756174" y="4404024"/>
                <a:ext cx="1904239" cy="710194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den>
                      </m:f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ko-KR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𝒆𝒍𝒔𝒆</m:t>
                                  </m:r>
                                </m:e>
                              </m:d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174" y="4404024"/>
                <a:ext cx="1904239" cy="71019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2" descr="ReLU 이미지 검색결과"/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947" y="632579"/>
            <a:ext cx="2320540" cy="172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8757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638"/>
            <a:ext cx="10515600" cy="1325562"/>
          </a:xfrm>
        </p:spPr>
        <p:txBody>
          <a:bodyPr/>
          <a:lstStyle/>
          <a:p>
            <a:r>
              <a:rPr lang="en-US" altLang="ko-KR" dirty="0"/>
              <a:t>Assignment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765463" y="2516074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63" y="2516074"/>
                <a:ext cx="664029" cy="5660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765462" y="3712765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62" y="3712765"/>
                <a:ext cx="664029" cy="5660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타원 11"/>
              <p:cNvSpPr/>
              <p:nvPr/>
            </p:nvSpPr>
            <p:spPr>
              <a:xfrm>
                <a:off x="2311233" y="3110081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2" name="타원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233" y="3110081"/>
                <a:ext cx="566057" cy="5660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화살표 연결선 12"/>
          <p:cNvCxnSpPr>
            <a:stCxn id="9" idx="3"/>
            <a:endCxn id="12" idx="2"/>
          </p:cNvCxnSpPr>
          <p:nvPr/>
        </p:nvCxnSpPr>
        <p:spPr>
          <a:xfrm>
            <a:off x="1429492" y="2799103"/>
            <a:ext cx="881741" cy="594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10" idx="3"/>
            <a:endCxn id="12" idx="2"/>
          </p:cNvCxnSpPr>
          <p:nvPr/>
        </p:nvCxnSpPr>
        <p:spPr>
          <a:xfrm flipV="1">
            <a:off x="1429491" y="3393110"/>
            <a:ext cx="881742" cy="602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2" idx="6"/>
            <a:endCxn id="16" idx="1"/>
          </p:cNvCxnSpPr>
          <p:nvPr/>
        </p:nvCxnSpPr>
        <p:spPr>
          <a:xfrm>
            <a:off x="2877290" y="3393110"/>
            <a:ext cx="9361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3813461" y="3110081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461" y="3110081"/>
                <a:ext cx="664029" cy="5660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/>
              <p:cNvSpPr/>
              <p:nvPr/>
            </p:nvSpPr>
            <p:spPr>
              <a:xfrm>
                <a:off x="3813461" y="4278822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461" y="4278822"/>
                <a:ext cx="664029" cy="5660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타원 17"/>
              <p:cNvSpPr/>
              <p:nvPr/>
            </p:nvSpPr>
            <p:spPr>
              <a:xfrm>
                <a:off x="5315690" y="3696661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8" name="타원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690" y="3696661"/>
                <a:ext cx="566057" cy="56605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화살표 연결선 18"/>
          <p:cNvCxnSpPr>
            <a:stCxn id="16" idx="3"/>
            <a:endCxn id="18" idx="2"/>
          </p:cNvCxnSpPr>
          <p:nvPr/>
        </p:nvCxnSpPr>
        <p:spPr>
          <a:xfrm>
            <a:off x="4477490" y="3393110"/>
            <a:ext cx="838200" cy="586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7" idx="3"/>
            <a:endCxn id="18" idx="2"/>
          </p:cNvCxnSpPr>
          <p:nvPr/>
        </p:nvCxnSpPr>
        <p:spPr>
          <a:xfrm flipV="1">
            <a:off x="4477490" y="3979690"/>
            <a:ext cx="838200" cy="582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8" idx="6"/>
            <a:endCxn id="22" idx="1"/>
          </p:cNvCxnSpPr>
          <p:nvPr/>
        </p:nvCxnSpPr>
        <p:spPr>
          <a:xfrm>
            <a:off x="5881747" y="3979690"/>
            <a:ext cx="936171" cy="5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6817918" y="3701879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918" y="3701879"/>
                <a:ext cx="664029" cy="5660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화살표 연결선 22"/>
          <p:cNvCxnSpPr>
            <a:stCxn id="22" idx="3"/>
            <a:endCxn id="26" idx="2"/>
          </p:cNvCxnSpPr>
          <p:nvPr/>
        </p:nvCxnSpPr>
        <p:spPr>
          <a:xfrm>
            <a:off x="7481947" y="3984908"/>
            <a:ext cx="933450" cy="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26" idx="6"/>
            <a:endCxn id="25" idx="1"/>
          </p:cNvCxnSpPr>
          <p:nvPr/>
        </p:nvCxnSpPr>
        <p:spPr>
          <a:xfrm flipV="1">
            <a:off x="8981454" y="3984908"/>
            <a:ext cx="868134" cy="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/>
              <p:cNvSpPr/>
              <p:nvPr/>
            </p:nvSpPr>
            <p:spPr>
              <a:xfrm>
                <a:off x="9849588" y="3701879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5" name="직사각형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9588" y="3701879"/>
                <a:ext cx="664029" cy="5660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타원 25"/>
              <p:cNvSpPr/>
              <p:nvPr/>
            </p:nvSpPr>
            <p:spPr>
              <a:xfrm>
                <a:off x="8415397" y="3702104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6" name="타원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397" y="3702104"/>
                <a:ext cx="566057" cy="56605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/>
          <p:cNvCxnSpPr>
            <a:stCxn id="25" idx="3"/>
          </p:cNvCxnSpPr>
          <p:nvPr/>
        </p:nvCxnSpPr>
        <p:spPr>
          <a:xfrm>
            <a:off x="10513617" y="3984908"/>
            <a:ext cx="805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0013928" y="4404024"/>
                <a:ext cx="499689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3928" y="4404024"/>
                <a:ext cx="499689" cy="61901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6394775" y="4430504"/>
                <a:ext cx="1387816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>
                        <m:fPr>
                          <m:ctrlPr>
                            <a:rPr lang="en-US" altLang="ko-KR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775" y="4430504"/>
                <a:ext cx="1387816" cy="6190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8137214" y="2824022"/>
                <a:ext cx="1164678" cy="69929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altLang="ko-KR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ko-KR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altLang="ko-KR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7214" y="2824022"/>
                <a:ext cx="1164678" cy="69929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직사각형 40"/>
              <p:cNvSpPr/>
              <p:nvPr/>
            </p:nvSpPr>
            <p:spPr>
              <a:xfrm>
                <a:off x="11341420" y="3704452"/>
                <a:ext cx="664029" cy="56605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1" name="직사각형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1420" y="3704452"/>
                <a:ext cx="664029" cy="56605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타원 44"/>
              <p:cNvSpPr/>
              <p:nvPr/>
            </p:nvSpPr>
            <p:spPr>
              <a:xfrm>
                <a:off x="10644490" y="3686400"/>
                <a:ext cx="566057" cy="56605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5" name="타원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4490" y="3686400"/>
                <a:ext cx="566057" cy="566057"/>
              </a:xfrm>
              <a:prstGeom prst="ellipse">
                <a:avLst/>
              </a:prstGeom>
              <a:blipFill>
                <a:blip r:embed="rId15"/>
                <a:stretch>
                  <a:fillRect l="-5263" r="-84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직사각형 45"/>
          <p:cNvSpPr/>
          <p:nvPr/>
        </p:nvSpPr>
        <p:spPr>
          <a:xfrm>
            <a:off x="6018415" y="2516074"/>
            <a:ext cx="6059978" cy="287888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8343742" y="5663005"/>
                <a:ext cx="2300748" cy="37978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𝑱</m:t>
                    </m:r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𝒍𝒐𝒈</m:t>
                    </m:r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sup>
                        </m:sSup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ko-KR" altLang="en-US" b="1" dirty="0" smtClean="0">
                    <a:solidFill>
                      <a:schemeClr val="tx1"/>
                    </a:solidFill>
                  </a:rPr>
                  <a:t> 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742" y="5663005"/>
                <a:ext cx="2300748" cy="379784"/>
              </a:xfrm>
              <a:prstGeom prst="rect">
                <a:avLst/>
              </a:prstGeom>
              <a:blipFill>
                <a:blip r:embed="rId16"/>
                <a:stretch>
                  <a:fillRect l="-264" t="-112500" r="-12137" b="-1718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/>
          <p:cNvCxnSpPr/>
          <p:nvPr/>
        </p:nvCxnSpPr>
        <p:spPr>
          <a:xfrm flipV="1">
            <a:off x="9048404" y="6042789"/>
            <a:ext cx="0" cy="333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656299" y="6369689"/>
            <a:ext cx="797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target</a:t>
            </a:r>
            <a:endParaRPr lang="ko-KR" altLang="en-US" dirty="0"/>
          </a:p>
        </p:txBody>
      </p:sp>
      <p:cxnSp>
        <p:nvCxnSpPr>
          <p:cNvPr id="53" name="직선 화살표 연결선 52"/>
          <p:cNvCxnSpPr/>
          <p:nvPr/>
        </p:nvCxnSpPr>
        <p:spPr>
          <a:xfrm flipV="1">
            <a:off x="10229441" y="6042789"/>
            <a:ext cx="0" cy="333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9750186" y="6363516"/>
            <a:ext cx="2354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target &amp; non-target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97824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638"/>
            <a:ext cx="10515600" cy="1325562"/>
          </a:xfrm>
        </p:spPr>
        <p:txBody>
          <a:bodyPr/>
          <a:lstStyle/>
          <a:p>
            <a:r>
              <a:rPr lang="en-US" altLang="ko-KR" dirty="0"/>
              <a:t>Assignment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15033" y="5940857"/>
            <a:ext cx="411721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dirty="0" smtClean="0"/>
              <a:t>p.73 Stochastic Gradient Descent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29" y="1664834"/>
            <a:ext cx="7777842" cy="380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35213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638"/>
            <a:ext cx="10515600" cy="1325562"/>
          </a:xfrm>
        </p:spPr>
        <p:txBody>
          <a:bodyPr/>
          <a:lstStyle/>
          <a:p>
            <a:r>
              <a:rPr lang="en-US" altLang="ko-KR" dirty="0"/>
              <a:t>Assignment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192CA486-02EC-4D20-8BA0-855B3CF56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672" y="1946048"/>
            <a:ext cx="10515600" cy="4351337"/>
          </a:xfrm>
        </p:spPr>
        <p:txBody>
          <a:bodyPr/>
          <a:lstStyle/>
          <a:p>
            <a:r>
              <a:rPr lang="en-US" altLang="ko-KR" dirty="0" smtClean="0"/>
              <a:t>Multi-layer Perceptron</a:t>
            </a:r>
          </a:p>
          <a:p>
            <a:pPr lvl="1"/>
            <a:r>
              <a:rPr lang="en-US" altLang="ko-KR" dirty="0" smtClean="0"/>
              <a:t>Verify your implementation with Test.py</a:t>
            </a:r>
          </a:p>
          <a:p>
            <a:pPr lvl="1"/>
            <a:r>
              <a:rPr lang="en-US" altLang="ko-KR" dirty="0" smtClean="0"/>
              <a:t>Results of python test.py</a:t>
            </a: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41" y="3630385"/>
            <a:ext cx="3854234" cy="30650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757" y="3728359"/>
            <a:ext cx="4065134" cy="5440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0" y="4932056"/>
            <a:ext cx="3760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Error must be less than 1e-6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82420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8D9FF-248A-4EB7-8F6C-57A802F9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638"/>
            <a:ext cx="10515600" cy="1325562"/>
          </a:xfrm>
        </p:spPr>
        <p:txBody>
          <a:bodyPr/>
          <a:lstStyle/>
          <a:p>
            <a:r>
              <a:rPr lang="en-US" altLang="ko-KR" dirty="0"/>
              <a:t>Assignment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내용 개체 틀 2">
                <a:extLst>
                  <a:ext uri="{FF2B5EF4-FFF2-40B4-BE49-F238E27FC236}">
                    <a16:creationId xmlns:a16="http://schemas.microsoft.com/office/drawing/2014/main" id="{192CA486-02EC-4D20-8BA0-855B3CF566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5672" y="1946048"/>
                <a:ext cx="10515600" cy="435133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ko-KR" dirty="0" err="1" smtClean="0"/>
                  <a:t>Pytorch</a:t>
                </a:r>
                <a:r>
                  <a:rPr lang="en-US" altLang="ko-KR" dirty="0" smtClean="0"/>
                  <a:t> method</a:t>
                </a:r>
              </a:p>
              <a:p>
                <a:pPr marL="914400" lvl="1" indent="-514350">
                  <a:buFont typeface="+mj-lt"/>
                  <a:buAutoNum type="arabicPeriod"/>
                </a:pPr>
                <a:r>
                  <a:rPr lang="en-US" altLang="ko-KR" dirty="0" smtClean="0"/>
                  <a:t>torch.mm(A,B) : matrix multiplication.</a:t>
                </a:r>
              </a:p>
              <a:p>
                <a:pPr marL="914400" lvl="1" indent="-514350">
                  <a:buFont typeface="+mj-lt"/>
                  <a:buAutoNum type="arabicPeriod"/>
                </a:pPr>
                <a:r>
                  <a:rPr lang="en-US" altLang="ko-KR" dirty="0" err="1" smtClean="0"/>
                  <a:t>torch.add</a:t>
                </a:r>
                <a:r>
                  <a:rPr lang="en-US" altLang="ko-KR" dirty="0" smtClean="0"/>
                  <a:t>(A,B) : element-wise addition.</a:t>
                </a:r>
              </a:p>
              <a:p>
                <a:pPr marL="914400" lvl="1" indent="-514350">
                  <a:buFont typeface="+mj-lt"/>
                  <a:buAutoNum type="arabicPeriod"/>
                </a:pPr>
                <a:r>
                  <a:rPr lang="en-US" altLang="ko-KR" dirty="0" err="1" smtClean="0"/>
                  <a:t>torch.max</a:t>
                </a:r>
                <a:r>
                  <a:rPr lang="en-US" altLang="ko-KR" dirty="0" smtClean="0"/>
                  <a:t>(A,B) : element-wise</a:t>
                </a:r>
                <a:r>
                  <a:rPr lang="ko-KR" altLang="en-US" dirty="0" smtClean="0"/>
                  <a:t>로 </a:t>
                </a:r>
                <a:r>
                  <a:rPr lang="en-US" altLang="ko-KR" dirty="0" smtClean="0"/>
                  <a:t>A, B</a:t>
                </a:r>
                <a:r>
                  <a:rPr lang="ko-KR" altLang="en-US" dirty="0" smtClean="0"/>
                  <a:t>중 큰 값을 선택</a:t>
                </a:r>
                <a:endParaRPr lang="en-US" altLang="ko-KR" dirty="0" smtClean="0"/>
              </a:p>
              <a:p>
                <a:pPr marL="914400" lvl="1" indent="-514350">
                  <a:buFont typeface="+mj-lt"/>
                  <a:buAutoNum type="arabicPeriod"/>
                </a:pPr>
                <a:r>
                  <a:rPr lang="en-US" altLang="ko-KR" dirty="0" err="1"/>
                  <a:t>t</a:t>
                </a:r>
                <a:r>
                  <a:rPr lang="en-US" altLang="ko-KR" dirty="0" err="1" smtClean="0"/>
                  <a:t>orch.sum</a:t>
                </a:r>
                <a:r>
                  <a:rPr lang="en-US" altLang="ko-KR" dirty="0" smtClean="0"/>
                  <a:t>(A, dim=n) : A</a:t>
                </a:r>
                <a:r>
                  <a:rPr lang="ko-KR" altLang="en-US" dirty="0" smtClean="0"/>
                  <a:t>의 </a:t>
                </a:r>
                <a:r>
                  <a:rPr lang="en-US" altLang="ko-KR" dirty="0" smtClean="0"/>
                  <a:t>n</a:t>
                </a:r>
                <a:r>
                  <a:rPr lang="ko-KR" altLang="en-US" dirty="0" smtClean="0"/>
                  <a:t>번째 차원에 대한 합</a:t>
                </a:r>
                <a:endParaRPr lang="en-US" altLang="ko-KR" dirty="0" smtClean="0"/>
              </a:p>
              <a:p>
                <a:pPr marL="914400" lvl="1" indent="-514350">
                  <a:buFont typeface="+mj-lt"/>
                  <a:buAutoNum type="arabicPeriod"/>
                </a:pPr>
                <a:r>
                  <a:rPr lang="en-US" altLang="ko-KR" dirty="0" err="1" smtClean="0"/>
                  <a:t>torch.exp</a:t>
                </a:r>
                <a:r>
                  <a:rPr lang="en-US" altLang="ko-KR" dirty="0" smtClean="0"/>
                  <a:t>(A), torch.log(A)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</m:oMath>
                </a14:m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func>
                  </m:oMath>
                </a14:m>
                <a:endParaRPr lang="en-US" altLang="ko-KR" dirty="0" smtClean="0"/>
              </a:p>
              <a:p>
                <a:pPr marL="914400" lvl="1" indent="-514350">
                  <a:buFont typeface="+mj-lt"/>
                  <a:buAutoNum type="arabicPeriod"/>
                </a:pPr>
                <a:r>
                  <a:rPr lang="en-US" altLang="ko-KR" dirty="0" smtClean="0"/>
                  <a:t>A.t() : matrix A</a:t>
                </a:r>
                <a:r>
                  <a:rPr lang="ko-KR" altLang="en-US" dirty="0" smtClean="0"/>
                  <a:t>의 </a:t>
                </a:r>
                <a:r>
                  <a:rPr lang="en-US" altLang="ko-KR" dirty="0" smtClean="0"/>
                  <a:t>transpose</a:t>
                </a:r>
              </a:p>
              <a:p>
                <a:pPr marL="914400" lvl="1" indent="-514350">
                  <a:buFont typeface="+mj-lt"/>
                  <a:buAutoNum type="arabicPeriod"/>
                </a:pPr>
                <a:r>
                  <a:rPr lang="en-US" altLang="ko-KR" dirty="0" smtClean="0"/>
                  <a:t>A[</a:t>
                </a:r>
                <a:r>
                  <a:rPr lang="en-US" altLang="ko-KR" dirty="0" err="1" smtClean="0"/>
                  <a:t>m,n</a:t>
                </a:r>
                <a:r>
                  <a:rPr lang="en-US" altLang="ko-KR" dirty="0" smtClean="0"/>
                  <a:t>] : </a:t>
                </a:r>
                <a:r>
                  <a:rPr lang="ko-KR" altLang="en-US" dirty="0" smtClean="0"/>
                  <a:t>행렬 </a:t>
                </a:r>
                <a:r>
                  <a:rPr lang="en-US" altLang="ko-KR" dirty="0" smtClean="0"/>
                  <a:t>A</a:t>
                </a:r>
                <a:r>
                  <a:rPr lang="ko-KR" altLang="en-US" dirty="0" smtClean="0"/>
                  <a:t>의 </a:t>
                </a:r>
                <a:r>
                  <a:rPr lang="en-US" altLang="ko-KR" dirty="0" smtClean="0"/>
                  <a:t>m</a:t>
                </a:r>
                <a:r>
                  <a:rPr lang="ko-KR" altLang="en-US" dirty="0" smtClean="0"/>
                  <a:t>행</a:t>
                </a:r>
                <a:r>
                  <a:rPr lang="en-US" altLang="ko-KR" dirty="0" smtClean="0"/>
                  <a:t>n</a:t>
                </a:r>
                <a:r>
                  <a:rPr lang="ko-KR" altLang="en-US" dirty="0" smtClean="0"/>
                  <a:t>열</a:t>
                </a:r>
                <a:endParaRPr lang="en-US" altLang="ko-KR" dirty="0" smtClean="0"/>
              </a:p>
              <a:p>
                <a:r>
                  <a:rPr lang="en-US" altLang="ko-KR" dirty="0" smtClean="0"/>
                  <a:t>See the </a:t>
                </a:r>
                <a:r>
                  <a:rPr lang="en-US" altLang="ko-KR" dirty="0" err="1" smtClean="0"/>
                  <a:t>pytorch</a:t>
                </a:r>
                <a:r>
                  <a:rPr lang="en-US" altLang="ko-KR" dirty="0" smtClean="0"/>
                  <a:t> documents for more details</a:t>
                </a:r>
              </a:p>
            </p:txBody>
          </p:sp>
        </mc:Choice>
        <mc:Fallback xmlns="">
          <p:sp>
            <p:nvSpPr>
              <p:cNvPr id="15" name="내용 개체 틀 2">
                <a:extLst>
                  <a:ext uri="{FF2B5EF4-FFF2-40B4-BE49-F238E27FC236}">
                    <a16:creationId xmlns:a16="http://schemas.microsoft.com/office/drawing/2014/main" id="{192CA486-02EC-4D20-8BA0-855B3CF566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5672" y="1946048"/>
                <a:ext cx="10515600" cy="4351337"/>
              </a:xfrm>
              <a:blipFill>
                <a:blip r:embed="rId2"/>
                <a:stretch>
                  <a:fillRect l="-1159" t="-28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0306173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6E747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85296"/>
      </a:hlink>
      <a:folHlink>
        <a:srgbClr val="99336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이온</Template>
  <TotalTime>23622</TotalTime>
  <Words>1929</Words>
  <Application>Microsoft Office PowerPoint</Application>
  <PresentationFormat>와이드스크린</PresentationFormat>
  <Paragraphs>748</Paragraphs>
  <Slides>101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101</vt:i4>
      </vt:variant>
    </vt:vector>
  </HeadingPairs>
  <TitlesOfParts>
    <vt:vector size="108" baseType="lpstr">
      <vt:lpstr>맑은 고딕</vt:lpstr>
      <vt:lpstr>Arial</vt:lpstr>
      <vt:lpstr>Calibri</vt:lpstr>
      <vt:lpstr>Cambria Math</vt:lpstr>
      <vt:lpstr>Times New Roman</vt:lpstr>
      <vt:lpstr>Wingdings 3</vt:lpstr>
      <vt:lpstr>Blank</vt:lpstr>
      <vt:lpstr>Word2vec</vt:lpstr>
      <vt:lpstr>Class Lab - Schedule &amp; Assignment</vt:lpstr>
      <vt:lpstr>Class Lab - Schedule &amp; Assignment</vt:lpstr>
      <vt:lpstr>Class Lab - Schedule &amp; Assignment</vt:lpstr>
      <vt:lpstr>Class Lab - Schedule &amp; Assignment</vt:lpstr>
      <vt:lpstr>Class Lab - Schedule &amp; Assignment</vt:lpstr>
      <vt:lpstr>Class Lab - Schedule &amp; Assignment</vt:lpstr>
      <vt:lpstr>Class Lab - Schedule &amp; Assignment</vt:lpstr>
      <vt:lpstr>Class Lab - Schedule &amp; Assignment</vt:lpstr>
      <vt:lpstr>Word2vec</vt:lpstr>
      <vt:lpstr>How to Learn</vt:lpstr>
      <vt:lpstr>How to Learn</vt:lpstr>
      <vt:lpstr>How to Learn</vt:lpstr>
      <vt:lpstr>How to Learn</vt:lpstr>
      <vt:lpstr>How to Learn</vt:lpstr>
      <vt:lpstr>How to Learn</vt:lpstr>
      <vt:lpstr>Neural Network</vt:lpstr>
      <vt:lpstr>Neural Network</vt:lpstr>
      <vt:lpstr>Perceptron</vt:lpstr>
      <vt:lpstr>Perceptron</vt:lpstr>
      <vt:lpstr>Perceptron</vt:lpstr>
      <vt:lpstr>Perceptron</vt:lpstr>
      <vt:lpstr>Perceptron</vt:lpstr>
      <vt:lpstr>Perceptron</vt:lpstr>
      <vt:lpstr>Perceptron</vt:lpstr>
      <vt:lpstr>Perceptron</vt:lpstr>
      <vt:lpstr>Perceptron</vt:lpstr>
      <vt:lpstr>Perceptron</vt:lpstr>
      <vt:lpstr>Multi-layer Perceptron</vt:lpstr>
      <vt:lpstr>Multi-layer Perceptron</vt:lpstr>
      <vt:lpstr>Multi-layer Perceptron</vt:lpstr>
      <vt:lpstr>Multi-layer Perceptron</vt:lpstr>
      <vt:lpstr>Multi-layer Perceptron</vt:lpstr>
      <vt:lpstr>Multi-layer Perceptron</vt:lpstr>
      <vt:lpstr>Multi-layer Perceptron</vt:lpstr>
      <vt:lpstr>Multi-layer Perceptron</vt:lpstr>
      <vt:lpstr>Multi-layer Perceptron</vt:lpstr>
      <vt:lpstr>Multi-layer Perceptron</vt:lpstr>
      <vt:lpstr>Multi-layer Perceptron</vt:lpstr>
      <vt:lpstr>Multi-layer Perceptron</vt:lpstr>
      <vt:lpstr>Multi-layer Perceptron</vt:lpstr>
      <vt:lpstr>Multi-layer Perceptron</vt:lpstr>
      <vt:lpstr>Multi-layer Perceptron</vt:lpstr>
      <vt:lpstr>Multi-layer Perceptron</vt:lpstr>
      <vt:lpstr>Neural Network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Regularization</vt:lpstr>
      <vt:lpstr>Regularization</vt:lpstr>
      <vt:lpstr>Regularization</vt:lpstr>
      <vt:lpstr>Regularization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Neural Network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PowerPoint 프레젠테이션</vt:lpstr>
      <vt:lpstr>Assignment</vt:lpstr>
      <vt:lpstr>Assignment</vt:lpstr>
      <vt:lpstr>Assignment</vt:lpstr>
      <vt:lpstr>Assignment</vt:lpstr>
      <vt:lpstr>Assignment</vt:lpstr>
      <vt:lpstr>Assignment</vt:lpstr>
      <vt:lpstr>Assignment</vt:lpstr>
      <vt:lpstr>Assignment</vt:lpstr>
      <vt:lpstr>Assignment</vt:lpstr>
      <vt:lpstr>Assignment</vt:lpstr>
      <vt:lpstr>Assignment</vt:lpstr>
      <vt:lpstr>Assignment</vt:lpstr>
      <vt:lpstr>Assignment</vt:lpstr>
      <vt:lpstr>Assignment</vt:lpstr>
      <vt:lpstr>PowerPoint 프레젠테이션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Word2vec</dc:title>
  <dc:creator>dilab3</dc:creator>
  <cp:lastModifiedBy>jh</cp:lastModifiedBy>
  <cp:revision>217</cp:revision>
  <dcterms:created xsi:type="dcterms:W3CDTF">2018-04-16T06:19:51Z</dcterms:created>
  <dcterms:modified xsi:type="dcterms:W3CDTF">2019-10-03T07:53:26Z</dcterms:modified>
</cp:coreProperties>
</file>